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8" r:id="rId4"/>
    <p:sldId id="259" r:id="rId5"/>
    <p:sldId id="256" r:id="rId6"/>
    <p:sldId id="257" r:id="rId7"/>
    <p:sldId id="260" r:id="rId8"/>
    <p:sldId id="261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5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16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707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810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21"/>
          <p:cNvSpPr/>
          <p:nvPr/>
        </p:nvSpPr>
        <p:spPr>
          <a:xfrm>
            <a:off x="7828660" y="1677103"/>
            <a:ext cx="2820887" cy="282059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 defTabSz="413495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" name="Oval 22"/>
          <p:cNvSpPr/>
          <p:nvPr/>
        </p:nvSpPr>
        <p:spPr>
          <a:xfrm>
            <a:off x="7218739" y="-457393"/>
            <a:ext cx="1601046" cy="1600878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73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 defTabSz="413495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" name="Oval 23"/>
          <p:cNvSpPr/>
          <p:nvPr/>
        </p:nvSpPr>
        <p:spPr>
          <a:xfrm>
            <a:off x="7828660" y="6098561"/>
            <a:ext cx="991125" cy="991019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66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 defTabSz="413495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4" name="Oval 19"/>
          <p:cNvSpPr/>
          <p:nvPr/>
        </p:nvSpPr>
        <p:spPr>
          <a:xfrm>
            <a:off x="1371850" y="2668118"/>
            <a:ext cx="4193206" cy="4192768"/>
          </a:xfrm>
          <a:prstGeom prst="ellipse">
            <a:avLst/>
          </a:prstGeom>
          <a:gradFill>
            <a:gsLst>
              <a:gs pos="0">
                <a:srgbClr val="7AC4F0">
                  <a:alpha val="11000"/>
                </a:srgbClr>
              </a:gs>
              <a:gs pos="36000">
                <a:srgbClr val="7AC4F0">
                  <a:alpha val="10000"/>
                </a:srgbClr>
              </a:gs>
              <a:gs pos="75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 defTabSz="413495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5" name="Oval 20"/>
          <p:cNvSpPr/>
          <p:nvPr/>
        </p:nvSpPr>
        <p:spPr>
          <a:xfrm>
            <a:off x="685691" y="2896815"/>
            <a:ext cx="2363442" cy="2363197"/>
          </a:xfrm>
          <a:prstGeom prst="ellipse">
            <a:avLst/>
          </a:prstGeom>
          <a:gradFill>
            <a:gsLst>
              <a:gs pos="0">
                <a:srgbClr val="7AC4F0">
                  <a:alpha val="8000"/>
                </a:srgbClr>
              </a:gs>
              <a:gs pos="36000">
                <a:srgbClr val="7AC4F0">
                  <a:alpha val="8000"/>
                </a:srgbClr>
              </a:gs>
              <a:gs pos="72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 defTabSz="413495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6" name="Rectangle 18"/>
          <p:cNvSpPr/>
          <p:nvPr/>
        </p:nvSpPr>
        <p:spPr>
          <a:xfrm>
            <a:off x="9275749" y="-1"/>
            <a:ext cx="685803" cy="1099299"/>
          </a:xfrm>
          <a:prstGeom prst="rect">
            <a:avLst/>
          </a:prstGeom>
          <a:solidFill>
            <a:srgbClr val="ACD433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 defTabSz="413495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9" name="Gruppo 12"/>
          <p:cNvGrpSpPr/>
          <p:nvPr/>
        </p:nvGrpSpPr>
        <p:grpSpPr>
          <a:xfrm>
            <a:off x="1852970" y="-229085"/>
            <a:ext cx="7413417" cy="1358642"/>
            <a:chOff x="-1" y="-1"/>
            <a:chExt cx="7413416" cy="1358640"/>
          </a:xfrm>
        </p:grpSpPr>
        <p:pic>
          <p:nvPicPr>
            <p:cNvPr id="107" name="Immagine 13" descr="Immagin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2715830" cy="1358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Picture 1" descr="Picture 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22229" y="628171"/>
              <a:ext cx="1491187" cy="690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" name="Titolo Testo"/>
          <p:cNvSpPr txBox="1">
            <a:spLocks noGrp="1"/>
          </p:cNvSpPr>
          <p:nvPr>
            <p:ph type="title"/>
          </p:nvPr>
        </p:nvSpPr>
        <p:spPr>
          <a:xfrm>
            <a:off x="2034813" y="1389268"/>
            <a:ext cx="7058268" cy="1401859"/>
          </a:xfrm>
          <a:prstGeom prst="rect">
            <a:avLst/>
          </a:prstGeom>
        </p:spPr>
        <p:txBody>
          <a:bodyPr lIns="41493" tIns="41493" rIns="41493" bIns="41493" anchor="t"/>
          <a:lstStyle>
            <a:lvl1pPr defTabSz="456719">
              <a:lnSpc>
                <a:spcPct val="100000"/>
              </a:lnSpc>
              <a:defRPr sz="4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Titolo Testo</a:t>
            </a:r>
          </a:p>
        </p:txBody>
      </p:sp>
      <p:sp>
        <p:nvSpPr>
          <p:cNvPr id="11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2333275" y="3038329"/>
            <a:ext cx="6759806" cy="3179583"/>
          </a:xfrm>
          <a:prstGeom prst="rect">
            <a:avLst/>
          </a:prstGeom>
        </p:spPr>
        <p:txBody>
          <a:bodyPr lIns="41493" tIns="41493" rIns="41493" bIns="41493"/>
          <a:lstStyle>
            <a:lvl1pPr marL="309128" indent="-309128" defTabSz="456719">
              <a:lnSpc>
                <a:spcPct val="100000"/>
              </a:lnSpc>
              <a:spcBef>
                <a:spcPts val="900"/>
              </a:spcBef>
              <a:buClr>
                <a:srgbClr val="ACD433"/>
              </a:buClr>
              <a:buSzPct val="80000"/>
              <a:buFont typeface="Century Gothic"/>
              <a:buChar char="u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1018" indent="-297781" defTabSz="456719">
              <a:lnSpc>
                <a:spcPct val="100000"/>
              </a:lnSpc>
              <a:spcBef>
                <a:spcPts val="900"/>
              </a:spcBef>
              <a:buClr>
                <a:srgbClr val="ACD433"/>
              </a:buClr>
              <a:buSzPct val="80000"/>
              <a:buFont typeface="Century Gothic"/>
              <a:buChar char="u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3642" indent="-265577" defTabSz="456719">
              <a:lnSpc>
                <a:spcPct val="100000"/>
              </a:lnSpc>
              <a:spcBef>
                <a:spcPts val="900"/>
              </a:spcBef>
              <a:buClr>
                <a:srgbClr val="ACD433"/>
              </a:buClr>
              <a:buSzPct val="80000"/>
              <a:buFont typeface="Century Gothic"/>
              <a:buChar char="u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13878" indent="-300988" defTabSz="456719">
              <a:lnSpc>
                <a:spcPct val="100000"/>
              </a:lnSpc>
              <a:spcBef>
                <a:spcPts val="900"/>
              </a:spcBef>
              <a:buClr>
                <a:srgbClr val="ACD433"/>
              </a:buClr>
              <a:buSzPct val="80000"/>
              <a:buFont typeface="Century Gothic"/>
              <a:buChar char="u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17113" indent="-300988" defTabSz="456719">
              <a:lnSpc>
                <a:spcPct val="100000"/>
              </a:lnSpc>
              <a:spcBef>
                <a:spcPts val="900"/>
              </a:spcBef>
              <a:buClr>
                <a:srgbClr val="ACD433"/>
              </a:buClr>
              <a:buSzPct val="80000"/>
              <a:buFont typeface="Century Gothic"/>
              <a:buChar char="u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9379241" y="597396"/>
            <a:ext cx="462970" cy="465884"/>
          </a:xfrm>
          <a:prstGeom prst="rect">
            <a:avLst/>
          </a:prstGeom>
        </p:spPr>
        <p:txBody>
          <a:bodyPr lIns="41493" tIns="41493" rIns="41493" bIns="41493" anchor="b"/>
          <a:lstStyle>
            <a:lvl1pPr algn="ctr" defTabSz="413495">
              <a:lnSpc>
                <a:spcPct val="93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assimo.moretti@uniba.it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angelo.nacci@uniba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coletta.ditaranto@uniba.it" TargetMode="External"/><Relationship Id="rId11" Type="http://schemas.openxmlformats.org/officeDocument/2006/relationships/hyperlink" Target="https://www.uniba.it/ricerca/dipartimenti/chimica/orientamento/orientamento-in-ingresso/accesso-aula-virtuale-di-chimica" TargetMode="External"/><Relationship Id="rId5" Type="http://schemas.openxmlformats.org/officeDocument/2006/relationships/hyperlink" Target="mailto:gerardo.palazzo@uniba.it" TargetMode="External"/><Relationship Id="rId10" Type="http://schemas.openxmlformats.org/officeDocument/2006/relationships/hyperlink" Target="mailto:carmela.nardo@uniba.it" TargetMode="External"/><Relationship Id="rId4" Type="http://schemas.openxmlformats.org/officeDocument/2006/relationships/hyperlink" Target="https://www.uniba.it/ricerca/dipartimenti/chimica" TargetMode="External"/><Relationship Id="rId9" Type="http://schemas.openxmlformats.org/officeDocument/2006/relationships/hyperlink" Target="mailto:giandomenico.gisonda@uniba.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francesco.giordano@uniba.it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francesco.loparco@uniba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o.bellotti@uniba.it" TargetMode="External"/><Relationship Id="rId5" Type="http://schemas.openxmlformats.org/officeDocument/2006/relationships/hyperlink" Target="https://www.youtube.com/channel/UCD2QamkevKyUYH8L1oUF-mQ" TargetMode="External"/><Relationship Id="rId10" Type="http://schemas.openxmlformats.org/officeDocument/2006/relationships/hyperlink" Target="mailto:maurizio.dabbicco@uniba.it" TargetMode="External"/><Relationship Id="rId4" Type="http://schemas.openxmlformats.org/officeDocument/2006/relationships/hyperlink" Target="https://www.uniba.it/ricerca/dipartimenti/fisica" TargetMode="External"/><Relationship Id="rId9" Type="http://schemas.openxmlformats.org/officeDocument/2006/relationships/hyperlink" Target="http://cdlfbari.cloud.ba.infn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ome.cognome@uniba.i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ba.it/ricerca/dipartimenti/informatica/tutorato/orientamento-e-tutorato-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ome.cognome@uniba.i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ba.it/ricerca/dipartimenti/informatica/tutorato/orientamento-e-tutorato-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m.uniba.it/studenti" TargetMode="External"/><Relationship Id="rId3" Type="http://schemas.openxmlformats.org/officeDocument/2006/relationships/hyperlink" Target="mailto:addolorata.salvatore@uniba.it" TargetMode="External"/><Relationship Id="rId7" Type="http://schemas.openxmlformats.org/officeDocument/2006/relationships/hyperlink" Target="mailto:sabino.daquino@uniba.i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o.dellino@uniba.it" TargetMode="External"/><Relationship Id="rId5" Type="http://schemas.openxmlformats.org/officeDocument/2006/relationships/hyperlink" Target="mailto:mirella.cappellettimontano@uniba.it" TargetMode="External"/><Relationship Id="rId4" Type="http://schemas.openxmlformats.org/officeDocument/2006/relationships/hyperlink" Target="mailto:luciano.lopez@uniba.i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.uniba.it/" TargetMode="External"/><Relationship Id="rId3" Type="http://schemas.openxmlformats.org/officeDocument/2006/relationships/hyperlink" Target="mailto:domenico.liotta@uniba.it" TargetMode="External"/><Relationship Id="rId7" Type="http://schemas.openxmlformats.org/officeDocument/2006/relationships/hyperlink" Target="mailto:nome.cognome@uniba.i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ms.microsoft.com/l/meetup-join/19%3a53cb2a01da5447f298799d22b7bec8c6%40thread.tacv2/1592214196438?context=%7b%22Tid%22%3a%22c6328dc3-afdf-40ce-846d-326eead86d49%22%2c%22Oid%22%3a%2242ba636a-a95a-48f6-8dc1-c9af52cdb227%22%7d" TargetMode="External"/><Relationship Id="rId5" Type="http://schemas.openxmlformats.org/officeDocument/2006/relationships/hyperlink" Target="mailto:vincenzo.parisi@uniba.it" TargetMode="External"/><Relationship Id="rId10" Type="http://schemas.openxmlformats.org/officeDocument/2006/relationships/hyperlink" Target="http://www.scienzegeologiche.uniba.it/" TargetMode="External"/><Relationship Id="rId4" Type="http://schemas.openxmlformats.org/officeDocument/2006/relationships/hyperlink" Target="mailto:rocco.laviano@uniba.it" TargetMode="External"/><Relationship Id="rId9" Type="http://schemas.openxmlformats.org/officeDocument/2006/relationships/hyperlink" Target="http://www.restauro.uniba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2" descr="Segnaposto contenuto 2">
            <a:extLst>
              <a:ext uri="{FF2B5EF4-FFF2-40B4-BE49-F238E27FC236}">
                <a16:creationId xmlns:a16="http://schemas.microsoft.com/office/drawing/2014/main" id="{23411EE0-0A19-6947-9629-0EEE5E34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3"/>
            <a:ext cx="3732277" cy="1364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E97CD12-7BBE-B74E-A2E6-72E7B5F0FBE7}"/>
              </a:ext>
            </a:extLst>
          </p:cNvPr>
          <p:cNvGrpSpPr/>
          <p:nvPr/>
        </p:nvGrpSpPr>
        <p:grpSpPr>
          <a:xfrm>
            <a:off x="477136" y="5277440"/>
            <a:ext cx="11179420" cy="1564403"/>
            <a:chOff x="632413" y="5311946"/>
            <a:chExt cx="11179420" cy="1564403"/>
          </a:xfrm>
        </p:grpSpPr>
        <p:sp>
          <p:nvSpPr>
            <p:cNvPr id="16" name="Cubo 15">
              <a:extLst>
                <a:ext uri="{FF2B5EF4-FFF2-40B4-BE49-F238E27FC236}">
                  <a16:creationId xmlns:a16="http://schemas.microsoft.com/office/drawing/2014/main" id="{1A027885-99A2-494F-B61A-62F7C5310E31}"/>
                </a:ext>
              </a:extLst>
            </p:cNvPr>
            <p:cNvSpPr/>
            <p:nvPr/>
          </p:nvSpPr>
          <p:spPr>
            <a:xfrm>
              <a:off x="632413" y="5311946"/>
              <a:ext cx="11179420" cy="1448897"/>
            </a:xfrm>
            <a:prstGeom prst="cub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3DDDB916-D373-914D-BACD-797C39CBB9A1}"/>
                </a:ext>
              </a:extLst>
            </p:cNvPr>
            <p:cNvSpPr/>
            <p:nvPr/>
          </p:nvSpPr>
          <p:spPr>
            <a:xfrm>
              <a:off x="1136324" y="5552910"/>
              <a:ext cx="933460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it-IT" sz="4800" b="1" cap="none" spc="0" dirty="0">
                  <a:ln/>
                  <a:solidFill>
                    <a:schemeClr val="bg2">
                      <a:lumMod val="75000"/>
                    </a:schemeClr>
                  </a:solidFill>
                  <a:effectLst/>
                </a:rPr>
                <a:t>Scuola di Scienze e Tecnologie</a:t>
              </a:r>
            </a:p>
            <a:p>
              <a:pPr algn="ctr"/>
              <a:r>
                <a:rPr lang="it-IT" sz="3200" b="1" dirty="0">
                  <a:ln/>
                  <a:solidFill>
                    <a:schemeClr val="bg2">
                      <a:lumMod val="75000"/>
                    </a:schemeClr>
                  </a:solidFill>
                </a:rPr>
                <a:t>http://</a:t>
              </a:r>
              <a:r>
                <a:rPr lang="it-IT" sz="3200" b="1" dirty="0" err="1">
                  <a:ln/>
                  <a:solidFill>
                    <a:schemeClr val="bg2">
                      <a:lumMod val="75000"/>
                    </a:schemeClr>
                  </a:solidFill>
                </a:rPr>
                <a:t>scuolascienzetecnologie.uniba.it</a:t>
              </a:r>
              <a:endParaRPr lang="it-IT" sz="3200" b="1" dirty="0">
                <a:ln/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Freccia destra rientrata 14">
            <a:extLst>
              <a:ext uri="{FF2B5EF4-FFF2-40B4-BE49-F238E27FC236}">
                <a16:creationId xmlns:a16="http://schemas.microsoft.com/office/drawing/2014/main" id="{ECBAABD2-45D5-F64D-89F5-CE456D3A810D}"/>
              </a:ext>
            </a:extLst>
          </p:cNvPr>
          <p:cNvSpPr/>
          <p:nvPr/>
        </p:nvSpPr>
        <p:spPr>
          <a:xfrm rot="5400000">
            <a:off x="5332239" y="4563113"/>
            <a:ext cx="915844" cy="755904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74B9A19-C9C8-154B-8ACA-3B84EF7DFD9B}"/>
              </a:ext>
            </a:extLst>
          </p:cNvPr>
          <p:cNvGrpSpPr/>
          <p:nvPr/>
        </p:nvGrpSpPr>
        <p:grpSpPr>
          <a:xfrm>
            <a:off x="410412" y="1351755"/>
            <a:ext cx="11542333" cy="3089351"/>
            <a:chOff x="410412" y="1317249"/>
            <a:chExt cx="11542333" cy="3089351"/>
          </a:xfrm>
        </p:grpSpPr>
        <p:sp>
          <p:nvSpPr>
            <p:cNvPr id="14" name="Cubo 13">
              <a:extLst>
                <a:ext uri="{FF2B5EF4-FFF2-40B4-BE49-F238E27FC236}">
                  <a16:creationId xmlns:a16="http://schemas.microsoft.com/office/drawing/2014/main" id="{1838FDAD-33C2-7E46-B0DD-02FFAD4C555F}"/>
                </a:ext>
              </a:extLst>
            </p:cNvPr>
            <p:cNvSpPr/>
            <p:nvPr/>
          </p:nvSpPr>
          <p:spPr>
            <a:xfrm>
              <a:off x="410412" y="1317249"/>
              <a:ext cx="11542333" cy="3089351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9" name="Elaborazione alternativa 18">
              <a:extLst>
                <a:ext uri="{FF2B5EF4-FFF2-40B4-BE49-F238E27FC236}">
                  <a16:creationId xmlns:a16="http://schemas.microsoft.com/office/drawing/2014/main" id="{4D18D2D9-AE62-6543-8F9D-8758B7C9EC17}"/>
                </a:ext>
              </a:extLst>
            </p:cNvPr>
            <p:cNvSpPr/>
            <p:nvPr/>
          </p:nvSpPr>
          <p:spPr>
            <a:xfrm>
              <a:off x="1156016" y="2485012"/>
              <a:ext cx="2893583" cy="646981"/>
            </a:xfrm>
            <a:prstGeom prst="flowChartAlternateProcess">
              <a:avLst/>
            </a:prstGeom>
            <a:solidFill>
              <a:srgbClr val="66CC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/>
              <a:r>
                <a:rPr lang="it-IT" sz="3200" b="1" dirty="0">
                  <a:ln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CHIMICA</a:t>
              </a:r>
            </a:p>
          </p:txBody>
        </p:sp>
        <p:sp>
          <p:nvSpPr>
            <p:cNvPr id="20" name="Elaborazione alternativa 19">
              <a:extLst>
                <a:ext uri="{FF2B5EF4-FFF2-40B4-BE49-F238E27FC236}">
                  <a16:creationId xmlns:a16="http://schemas.microsoft.com/office/drawing/2014/main" id="{1BEB892C-0E17-D643-B000-B32097B804BA}"/>
                </a:ext>
              </a:extLst>
            </p:cNvPr>
            <p:cNvSpPr/>
            <p:nvPr/>
          </p:nvSpPr>
          <p:spPr>
            <a:xfrm>
              <a:off x="3840178" y="2918830"/>
              <a:ext cx="2750403" cy="646981"/>
            </a:xfrm>
            <a:prstGeom prst="flowChartAlternateProcess">
              <a:avLst/>
            </a:prstGeom>
            <a:solidFill>
              <a:srgbClr val="66CC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/>
              <a:r>
                <a:rPr lang="it-IT" sz="3200" b="1" dirty="0">
                  <a:ln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FISICA</a:t>
              </a:r>
            </a:p>
          </p:txBody>
        </p:sp>
        <p:sp>
          <p:nvSpPr>
            <p:cNvPr id="23" name="Elaborazione alternativa 22">
              <a:extLst>
                <a:ext uri="{FF2B5EF4-FFF2-40B4-BE49-F238E27FC236}">
                  <a16:creationId xmlns:a16="http://schemas.microsoft.com/office/drawing/2014/main" id="{5E6D6C1E-506F-6845-AF5F-596CD2387FBC}"/>
                </a:ext>
              </a:extLst>
            </p:cNvPr>
            <p:cNvSpPr/>
            <p:nvPr/>
          </p:nvSpPr>
          <p:spPr>
            <a:xfrm>
              <a:off x="7479072" y="2597408"/>
              <a:ext cx="3169465" cy="1736641"/>
            </a:xfrm>
            <a:prstGeom prst="flowChartAlternateProcess">
              <a:avLst/>
            </a:prstGeom>
            <a:solidFill>
              <a:srgbClr val="66CC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/>
              <a:r>
                <a:rPr lang="it-IT" sz="2400" b="1" dirty="0">
                  <a:ln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SCIENZE DELLA </a:t>
              </a:r>
            </a:p>
            <a:p>
              <a:pPr algn="ctr"/>
              <a:r>
                <a:rPr lang="it-IT" sz="2400" b="1" dirty="0">
                  <a:ln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TERRA </a:t>
              </a:r>
            </a:p>
            <a:p>
              <a:pPr algn="ctr"/>
              <a:r>
                <a:rPr lang="it-IT" sz="2400" b="1" dirty="0">
                  <a:ln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GEOAMBIENTALI</a:t>
              </a:r>
            </a:p>
          </p:txBody>
        </p:sp>
        <p:sp>
          <p:nvSpPr>
            <p:cNvPr id="22" name="Elaborazione alternativa 21">
              <a:extLst>
                <a:ext uri="{FF2B5EF4-FFF2-40B4-BE49-F238E27FC236}">
                  <a16:creationId xmlns:a16="http://schemas.microsoft.com/office/drawing/2014/main" id="{426FF7F1-D1BA-C24D-8219-C04C95C3DCB2}"/>
                </a:ext>
              </a:extLst>
            </p:cNvPr>
            <p:cNvSpPr/>
            <p:nvPr/>
          </p:nvSpPr>
          <p:spPr>
            <a:xfrm>
              <a:off x="1662242" y="3593763"/>
              <a:ext cx="3513607" cy="646981"/>
            </a:xfrm>
            <a:prstGeom prst="flowChartAlternateProcess">
              <a:avLst/>
            </a:prstGeom>
            <a:solidFill>
              <a:srgbClr val="66CC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/>
              <a:r>
                <a:rPr lang="it-IT" sz="3200" b="1" dirty="0">
                  <a:ln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MATEMATICA</a:t>
              </a:r>
            </a:p>
          </p:txBody>
        </p:sp>
        <p:sp>
          <p:nvSpPr>
            <p:cNvPr id="21" name="Elaborazione alternativa 20">
              <a:extLst>
                <a:ext uri="{FF2B5EF4-FFF2-40B4-BE49-F238E27FC236}">
                  <a16:creationId xmlns:a16="http://schemas.microsoft.com/office/drawing/2014/main" id="{E5848D3C-6E6A-EC4C-BC38-DDEF610AEB4C}"/>
                </a:ext>
              </a:extLst>
            </p:cNvPr>
            <p:cNvSpPr/>
            <p:nvPr/>
          </p:nvSpPr>
          <p:spPr>
            <a:xfrm>
              <a:off x="5253713" y="2159920"/>
              <a:ext cx="3414710" cy="646981"/>
            </a:xfrm>
            <a:prstGeom prst="flowChartAlternateProcess">
              <a:avLst/>
            </a:prstGeom>
            <a:solidFill>
              <a:srgbClr val="66CC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/>
              <a:r>
                <a:rPr lang="it-IT" sz="3200" b="1" dirty="0">
                  <a:ln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INFORMATICA</a:t>
              </a:r>
            </a:p>
          </p:txBody>
        </p:sp>
      </p:grpSp>
      <p:sp>
        <p:nvSpPr>
          <p:cNvPr id="24" name="Titolo 3">
            <a:extLst>
              <a:ext uri="{FF2B5EF4-FFF2-40B4-BE49-F238E27FC236}">
                <a16:creationId xmlns:a16="http://schemas.microsoft.com/office/drawing/2014/main" id="{11210114-3AEC-324A-979E-CBFFE942C049}"/>
              </a:ext>
            </a:extLst>
          </p:cNvPr>
          <p:cNvSpPr txBox="1">
            <a:spLocks/>
          </p:cNvSpPr>
          <p:nvPr/>
        </p:nvSpPr>
        <p:spPr>
          <a:xfrm>
            <a:off x="3491973" y="134985"/>
            <a:ext cx="8527989" cy="11674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it-IT" sz="4800" b="1" dirty="0"/>
              <a:t>Orientamento Corsi di Laurea Scientifici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6624774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07C83A7F-DE21-1D49-B98D-1AD302B535B6}"/>
              </a:ext>
            </a:extLst>
          </p:cNvPr>
          <p:cNvGrpSpPr/>
          <p:nvPr/>
        </p:nvGrpSpPr>
        <p:grpSpPr>
          <a:xfrm>
            <a:off x="1412488" y="481286"/>
            <a:ext cx="9367024" cy="1346039"/>
            <a:chOff x="1296756" y="493912"/>
            <a:chExt cx="8123438" cy="858644"/>
          </a:xfrm>
        </p:grpSpPr>
        <p:sp>
          <p:nvSpPr>
            <p:cNvPr id="4" name="Rettangolo arrotondato 3">
              <a:extLst>
                <a:ext uri="{FF2B5EF4-FFF2-40B4-BE49-F238E27FC236}">
                  <a16:creationId xmlns:a16="http://schemas.microsoft.com/office/drawing/2014/main" id="{D533AD0E-D6BF-3A4B-925A-FB8DCB348C83}"/>
                </a:ext>
              </a:extLst>
            </p:cNvPr>
            <p:cNvSpPr/>
            <p:nvPr/>
          </p:nvSpPr>
          <p:spPr>
            <a:xfrm>
              <a:off x="1296756" y="493912"/>
              <a:ext cx="8123438" cy="85864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896BCBB-20F0-CF40-9A59-73E380D443FE}"/>
                </a:ext>
              </a:extLst>
            </p:cNvPr>
            <p:cNvSpPr txBox="1"/>
            <p:nvPr/>
          </p:nvSpPr>
          <p:spPr>
            <a:xfrm>
              <a:off x="1640705" y="795619"/>
              <a:ext cx="7435540" cy="255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CAMPUS UNIVERSITARIO «E. QUAGLIARIELLO» Via Orabona</a:t>
              </a:r>
              <a:r>
                <a:rPr lang="it-IT" sz="2000" b="1" dirty="0"/>
                <a:t>,4 BARI</a:t>
              </a:r>
              <a:endPara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431E4E1F-3B8C-954D-836A-91A1CCE80909}"/>
              </a:ext>
            </a:extLst>
          </p:cNvPr>
          <p:cNvGrpSpPr/>
          <p:nvPr/>
        </p:nvGrpSpPr>
        <p:grpSpPr>
          <a:xfrm>
            <a:off x="564995" y="1934902"/>
            <a:ext cx="11129972" cy="421147"/>
            <a:chOff x="564995" y="1934902"/>
            <a:chExt cx="11129972" cy="421147"/>
          </a:xfrm>
        </p:grpSpPr>
        <p:sp>
          <p:nvSpPr>
            <p:cNvPr id="7" name="Rettangolo arrotondato 6">
              <a:extLst>
                <a:ext uri="{FF2B5EF4-FFF2-40B4-BE49-F238E27FC236}">
                  <a16:creationId xmlns:a16="http://schemas.microsoft.com/office/drawing/2014/main" id="{7B6779C3-0C5E-4945-B5D0-9D64215984C5}"/>
                </a:ext>
              </a:extLst>
            </p:cNvPr>
            <p:cNvSpPr/>
            <p:nvPr/>
          </p:nvSpPr>
          <p:spPr>
            <a:xfrm>
              <a:off x="564995" y="1934902"/>
              <a:ext cx="11062010" cy="421147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80C39B8-FAD4-9142-8961-925FF5C0B883}"/>
                </a:ext>
              </a:extLst>
            </p:cNvPr>
            <p:cNvSpPr txBox="1"/>
            <p:nvPr/>
          </p:nvSpPr>
          <p:spPr>
            <a:xfrm>
              <a:off x="753514" y="1975450"/>
              <a:ext cx="10941453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CHIMICA – FISICA – INFORMATICA – MATEMATICA – SCIENZE DELLA TERRA E GEOAMBIENTALI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DFC3402F-0DAB-4E41-99C1-AEAC80F0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947"/>
            <a:ext cx="12192000" cy="43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7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egnaposto contenuto 2" descr="Segnaposto contenut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653"/>
            <a:ext cx="3732277" cy="13649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623BE15-D7C2-4FEC-959E-AEBDE6FB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73" y="134985"/>
            <a:ext cx="8527989" cy="116740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Dipartimento di Chimica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15A823-D0F7-45A1-92E5-8F3B2720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730" y="1302391"/>
            <a:ext cx="3625547" cy="5410209"/>
          </a:xfrm>
        </p:spPr>
        <p:txBody>
          <a:bodyPr>
            <a:normAutofit fontScale="92500" lnSpcReduction="20000"/>
          </a:bodyPr>
          <a:lstStyle/>
          <a:p>
            <a:pPr marL="0" indent="0">
              <a:buSzPct val="100000"/>
              <a:buNone/>
              <a:defRPr sz="2400"/>
            </a:pPr>
            <a:r>
              <a:rPr lang="it-IT" dirty="0"/>
              <a:t>CONTATTI:</a:t>
            </a:r>
          </a:p>
          <a:p>
            <a:pPr>
              <a:buFont typeface="Wingdings" panose="05000000000000000000" pitchFamily="2" charset="2"/>
              <a:buChar char="Ø"/>
              <a:defRPr sz="2400"/>
            </a:pPr>
            <a:r>
              <a:rPr lang="it-IT" sz="1500" dirty="0"/>
              <a:t>Home page del Dipartimento di Chimica: </a:t>
            </a:r>
            <a:r>
              <a:rPr lang="it-IT" sz="1500" dirty="0">
                <a:hlinkClick r:id="rId4"/>
              </a:rPr>
              <a:t>https://www.uniba.it/ricerca/dipartimenti/chimica</a:t>
            </a:r>
            <a:r>
              <a:rPr lang="it-IT" sz="1500" dirty="0"/>
              <a:t>   </a:t>
            </a:r>
          </a:p>
          <a:p>
            <a:pPr>
              <a:buFont typeface="Wingdings" panose="05000000000000000000" pitchFamily="2" charset="2"/>
              <a:buChar char="Ø"/>
              <a:defRPr sz="2400"/>
            </a:pPr>
            <a:r>
              <a:rPr lang="it-IT" sz="1500" dirty="0"/>
              <a:t>Direttore: Prof. Gerardo Palazzo (</a:t>
            </a:r>
            <a:r>
              <a:rPr lang="it-IT" sz="1500" dirty="0">
                <a:hlinkClick r:id="rId5"/>
              </a:rPr>
              <a:t>gerardo.palazzo@uniba.it</a:t>
            </a:r>
            <a:r>
              <a:rPr lang="it-IT" sz="1500" dirty="0"/>
              <a:t>)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sz="1500" dirty="0"/>
              <a:t>Referente per l’orientamento: Prof.ssa Nicoletta Ditaranto (</a:t>
            </a:r>
            <a:r>
              <a:rPr lang="it-IT" sz="1500" dirty="0">
                <a:solidFill>
                  <a:schemeClr val="accent5"/>
                </a:solidFill>
                <a:hlinkClick r:id="rId6"/>
              </a:rPr>
              <a:t>nicoletta.ditaranto@uniba.it</a:t>
            </a:r>
            <a:r>
              <a:rPr lang="it-IT" sz="1500" dirty="0"/>
              <a:t>)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sz="1500" dirty="0"/>
              <a:t>Coordinatore del Consiglio di Interclasse di Chimica: Prof. Angelo Nacci (</a:t>
            </a:r>
            <a:r>
              <a:rPr lang="it-IT" sz="1500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angelo.nacci@uniba.it</a:t>
            </a:r>
            <a:r>
              <a:rPr lang="it-IT" sz="1500" dirty="0">
                <a:solidFill>
                  <a:schemeClr val="tx1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Ø"/>
              <a:defRPr sz="2400"/>
            </a:pPr>
            <a:r>
              <a:rPr lang="it-IT" sz="1500" dirty="0"/>
              <a:t>Coordinatore del Consiglio di Scienze Ambientali: Prof. Massimo Moretti (</a:t>
            </a:r>
            <a:r>
              <a:rPr lang="it-IT" sz="1500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8"/>
              </a:rPr>
              <a:t>massimo.moretti@uniba.it</a:t>
            </a:r>
            <a:r>
              <a:rPr lang="it-IT" sz="1500" dirty="0">
                <a:solidFill>
                  <a:schemeClr val="tx1"/>
                </a:solidFill>
              </a:rPr>
              <a:t>) </a:t>
            </a:r>
            <a:r>
              <a:rPr lang="it-IT" sz="15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 sz="2400"/>
            </a:pPr>
            <a:r>
              <a:rPr lang="it-IT" sz="1500" dirty="0"/>
              <a:t>Didattica e servizi agli studenti:</a:t>
            </a:r>
            <a:r>
              <a:rPr lang="it-IT" sz="1500" dirty="0">
                <a:solidFill>
                  <a:srgbClr val="0070C0"/>
                </a:solidFill>
              </a:rPr>
              <a:t> </a:t>
            </a:r>
            <a:r>
              <a:rPr lang="it-IT" sz="1500" dirty="0"/>
              <a:t>Sig. Giandomenico Gisonda (Chimica) (</a:t>
            </a:r>
            <a:r>
              <a:rPr lang="it-IT" sz="1500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9"/>
              </a:rPr>
              <a:t>giandomenico.gisonda@uniba.it</a:t>
            </a:r>
            <a:r>
              <a:rPr lang="it-IT" sz="1500" dirty="0">
                <a:solidFill>
                  <a:schemeClr val="tx1"/>
                </a:solidFill>
              </a:rPr>
              <a:t>); dott.ssa Carmela Nardò (Sc. Ambientali) (</a:t>
            </a:r>
            <a:r>
              <a:rPr lang="it-IT" sz="1500" dirty="0">
                <a:solidFill>
                  <a:schemeClr val="tx1"/>
                </a:solidFill>
                <a:hlinkClick r:id="rId10"/>
              </a:rPr>
              <a:t>carmela.nardo@uniba.it</a:t>
            </a:r>
            <a:r>
              <a:rPr lang="it-IT" sz="1500" dirty="0">
                <a:solidFill>
                  <a:schemeClr val="tx1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Ø"/>
              <a:defRPr sz="2400"/>
            </a:pPr>
            <a:r>
              <a:rPr lang="it-IT" sz="1500" dirty="0"/>
              <a:t>Aula virtuale per incontri di Orientamento: </a:t>
            </a:r>
            <a:r>
              <a:rPr lang="it-IT" sz="1500" dirty="0">
                <a:hlinkClick r:id="rId11"/>
              </a:rPr>
              <a:t>https://www.uniba.it/ricerca/dipartimenti/chimica/orientamento/orientamento-in-ingresso/accesso-aula-virtuale-di-chimica</a:t>
            </a:r>
            <a:r>
              <a:rPr lang="it-IT" sz="1500" dirty="0"/>
              <a:t> </a:t>
            </a:r>
          </a:p>
          <a:p>
            <a:pPr marL="0" indent="0">
              <a:buNone/>
              <a:defRPr sz="2400"/>
            </a:pPr>
            <a:r>
              <a:rPr lang="it-IT" sz="1700" b="1" dirty="0">
                <a:solidFill>
                  <a:srgbClr val="FF0000"/>
                </a:solidFill>
              </a:rPr>
              <a:t>      Ogni giovedì dalle 15:30 alle 17:30</a:t>
            </a:r>
          </a:p>
          <a:p>
            <a:pPr marL="0" indent="0">
              <a:buNone/>
              <a:defRPr sz="2400"/>
            </a:pPr>
            <a:r>
              <a:rPr lang="it-IT" sz="1700" b="1" dirty="0">
                <a:solidFill>
                  <a:srgbClr val="FF0000"/>
                </a:solidFill>
              </a:rPr>
              <a:t>        </a:t>
            </a:r>
            <a:r>
              <a:rPr lang="it-IT" sz="1700" b="1" i="1" dirty="0">
                <a:solidFill>
                  <a:srgbClr val="FF0000"/>
                </a:solidFill>
              </a:rPr>
              <a:t>PREVIO APPUNTAMENTO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BE32C53-046C-47EF-AAFE-F589CCE2C3AE}"/>
              </a:ext>
            </a:extLst>
          </p:cNvPr>
          <p:cNvSpPr/>
          <p:nvPr/>
        </p:nvSpPr>
        <p:spPr>
          <a:xfrm>
            <a:off x="3826564" y="1352333"/>
            <a:ext cx="8258705" cy="859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93325-76C0-4B6D-9F81-14B7253F3290}"/>
              </a:ext>
            </a:extLst>
          </p:cNvPr>
          <p:cNvSpPr txBox="1"/>
          <p:nvPr/>
        </p:nvSpPr>
        <p:spPr>
          <a:xfrm>
            <a:off x="3966714" y="1459131"/>
            <a:ext cx="129778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LAUREE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TRIENNALI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E6ACE3-D468-4810-BE34-9487CC477584}"/>
              </a:ext>
            </a:extLst>
          </p:cNvPr>
          <p:cNvSpPr/>
          <p:nvPr/>
        </p:nvSpPr>
        <p:spPr>
          <a:xfrm>
            <a:off x="4336330" y="3689131"/>
            <a:ext cx="7748939" cy="85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FAB04F-B188-47D1-BF65-19433E78A2F0}"/>
              </a:ext>
            </a:extLst>
          </p:cNvPr>
          <p:cNvSpPr txBox="1"/>
          <p:nvPr/>
        </p:nvSpPr>
        <p:spPr>
          <a:xfrm>
            <a:off x="4422902" y="3768083"/>
            <a:ext cx="149814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LAUREE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MAGISTRALI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BFDE7A1A-611E-411E-8488-9E35523E166B}"/>
              </a:ext>
            </a:extLst>
          </p:cNvPr>
          <p:cNvSpPr/>
          <p:nvPr/>
        </p:nvSpPr>
        <p:spPr>
          <a:xfrm>
            <a:off x="5961582" y="1577985"/>
            <a:ext cx="2340000" cy="40861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accent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CHIMICA (L27)</a:t>
            </a: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2D2F1D23-51A0-4169-BBC2-57E7E5BD36AE}"/>
              </a:ext>
            </a:extLst>
          </p:cNvPr>
          <p:cNvSpPr/>
          <p:nvPr/>
        </p:nvSpPr>
        <p:spPr>
          <a:xfrm>
            <a:off x="8540685" y="1445162"/>
            <a:ext cx="3448891" cy="68103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solidFill>
              <a:schemeClr val="accent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SCIENZE AMBIENTALI (L32)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i="1" dirty="0"/>
              <a:t>sede di Taranto</a:t>
            </a:r>
            <a:endParaRPr kumimoji="0" lang="it-IT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91AA4973-B819-45A7-B161-E7AB1A9A799F}"/>
              </a:ext>
            </a:extLst>
          </p:cNvPr>
          <p:cNvSpPr/>
          <p:nvPr/>
        </p:nvSpPr>
        <p:spPr>
          <a:xfrm>
            <a:off x="5921044" y="3759788"/>
            <a:ext cx="2129447" cy="715085"/>
          </a:xfrm>
          <a:prstGeom prst="flowChartAlternateProcess">
            <a:avLst/>
          </a:prstGeom>
          <a:solidFill>
            <a:srgbClr val="66CCFF"/>
          </a:solidFill>
          <a:ln w="25400" cap="flat">
            <a:solidFill>
              <a:srgbClr val="0066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SCIENZE CHIMICHE (LM54)</a:t>
            </a:r>
          </a:p>
        </p:txBody>
      </p:sp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FC3E42A9-5430-4051-9667-DDD70C7134C5}"/>
              </a:ext>
            </a:extLst>
          </p:cNvPr>
          <p:cNvSpPr/>
          <p:nvPr/>
        </p:nvSpPr>
        <p:spPr>
          <a:xfrm>
            <a:off x="8166172" y="3773734"/>
            <a:ext cx="3841364" cy="715085"/>
          </a:xfrm>
          <a:prstGeom prst="flowChartAlternateProcess">
            <a:avLst/>
          </a:prstGeom>
          <a:solidFill>
            <a:srgbClr val="FFFF0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SCIENZE DELLA NATURA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 DELL’AMBIENTE (LM60 &amp; LM75)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89E4AA5-4F61-4316-AF8F-1F042E850F2D}"/>
              </a:ext>
            </a:extLst>
          </p:cNvPr>
          <p:cNvSpPr/>
          <p:nvPr/>
        </p:nvSpPr>
        <p:spPr>
          <a:xfrm>
            <a:off x="4744720" y="2510983"/>
            <a:ext cx="2082800" cy="9088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MASTER DI 1° LIVELLO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6712DF6-6A27-4A0D-88F0-C2352CC04EEF}"/>
              </a:ext>
            </a:extLst>
          </p:cNvPr>
          <p:cNvSpPr/>
          <p:nvPr/>
        </p:nvSpPr>
        <p:spPr>
          <a:xfrm>
            <a:off x="6276270" y="4800912"/>
            <a:ext cx="2082800" cy="90885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MASTER DI 2° LIVELLO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C4E5072-F8DF-445C-9467-E2EEE3EC0EEF}"/>
              </a:ext>
            </a:extLst>
          </p:cNvPr>
          <p:cNvSpPr/>
          <p:nvPr/>
        </p:nvSpPr>
        <p:spPr>
          <a:xfrm>
            <a:off x="8675052" y="4795013"/>
            <a:ext cx="2653597" cy="908858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DOTTORATO DI RICERCA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05FAEC9-4F8D-4266-97AF-CB41B1A36771}"/>
              </a:ext>
            </a:extLst>
          </p:cNvPr>
          <p:cNvSpPr/>
          <p:nvPr/>
        </p:nvSpPr>
        <p:spPr>
          <a:xfrm>
            <a:off x="3826563" y="5992600"/>
            <a:ext cx="8258705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MONDO DEL LAVORO (istruzione e ricerca, industria, servizi, commercio…)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67CFE41E-05A7-4A4C-A4CD-8AFC6780F511}"/>
              </a:ext>
            </a:extLst>
          </p:cNvPr>
          <p:cNvSpPr/>
          <p:nvPr/>
        </p:nvSpPr>
        <p:spPr>
          <a:xfrm>
            <a:off x="5551318" y="2212258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766529CF-AD78-4735-8188-0847EC24A50F}"/>
              </a:ext>
            </a:extLst>
          </p:cNvPr>
          <p:cNvSpPr/>
          <p:nvPr/>
        </p:nvSpPr>
        <p:spPr>
          <a:xfrm>
            <a:off x="5540076" y="3416606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33A42856-2673-45DC-9A27-24D4C7CB27C1}"/>
              </a:ext>
            </a:extLst>
          </p:cNvPr>
          <p:cNvSpPr/>
          <p:nvPr/>
        </p:nvSpPr>
        <p:spPr>
          <a:xfrm rot="1551995">
            <a:off x="8017486" y="4594962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0D6A9925-4732-4C88-BB62-15607F2A0173}"/>
              </a:ext>
            </a:extLst>
          </p:cNvPr>
          <p:cNvSpPr/>
          <p:nvPr/>
        </p:nvSpPr>
        <p:spPr>
          <a:xfrm rot="19480003">
            <a:off x="8584154" y="4612543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73C8AA10-303D-495B-AE77-AA1FE60259F3}"/>
              </a:ext>
            </a:extLst>
          </p:cNvPr>
          <p:cNvSpPr/>
          <p:nvPr/>
        </p:nvSpPr>
        <p:spPr>
          <a:xfrm>
            <a:off x="7124356" y="5697818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0037F7E9-C4E4-4706-92CD-A054323A140F}"/>
              </a:ext>
            </a:extLst>
          </p:cNvPr>
          <p:cNvSpPr/>
          <p:nvPr/>
        </p:nvSpPr>
        <p:spPr>
          <a:xfrm>
            <a:off x="9806095" y="5696057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A0EACAE3-97DE-4506-80BC-13A1AFE7F65F}"/>
              </a:ext>
            </a:extLst>
          </p:cNvPr>
          <p:cNvSpPr/>
          <p:nvPr/>
        </p:nvSpPr>
        <p:spPr>
          <a:xfrm>
            <a:off x="5428181" y="4549055"/>
            <a:ext cx="492863" cy="1508229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B310FD9F-C68C-4DDB-8EDA-98E5179270E6}"/>
              </a:ext>
            </a:extLst>
          </p:cNvPr>
          <p:cNvSpPr/>
          <p:nvPr/>
        </p:nvSpPr>
        <p:spPr>
          <a:xfrm>
            <a:off x="3830475" y="2238625"/>
            <a:ext cx="592426" cy="381797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459BB8E6-026D-49D6-9E52-16D9820A7469}"/>
              </a:ext>
            </a:extLst>
          </p:cNvPr>
          <p:cNvSpPr/>
          <p:nvPr/>
        </p:nvSpPr>
        <p:spPr>
          <a:xfrm>
            <a:off x="10265130" y="2108095"/>
            <a:ext cx="607165" cy="168519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0BB00D4A-63F1-414A-A02C-2D9D55733F84}"/>
              </a:ext>
            </a:extLst>
          </p:cNvPr>
          <p:cNvSpPr/>
          <p:nvPr/>
        </p:nvSpPr>
        <p:spPr>
          <a:xfrm>
            <a:off x="7165057" y="2122812"/>
            <a:ext cx="607165" cy="168519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0" name="Google Shape;108;p2">
            <a:extLst>
              <a:ext uri="{FF2B5EF4-FFF2-40B4-BE49-F238E27FC236}">
                <a16:creationId xmlns:a16="http://schemas.microsoft.com/office/drawing/2014/main" id="{467EB98A-03B9-5E42-9A7C-835D166A8D2A}"/>
              </a:ext>
            </a:extLst>
          </p:cNvPr>
          <p:cNvSpPr txBox="1"/>
          <p:nvPr/>
        </p:nvSpPr>
        <p:spPr>
          <a:xfrm>
            <a:off x="5049552" y="946836"/>
            <a:ext cx="3625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2200"/>
              <a:buFont typeface="Calibri"/>
              <a:buNone/>
            </a:pPr>
            <a:r>
              <a:rPr lang="it-IT" sz="2200" b="1" i="0" u="none" strike="noStrike" cap="none" dirty="0" err="1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CdL</a:t>
            </a:r>
            <a:r>
              <a:rPr lang="it-IT" sz="2200" b="1" i="0" u="none" strike="noStrike" cap="none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1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2200" b="1" i="0" u="none" strike="noStrike" cap="none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 numero </a:t>
            </a:r>
            <a:r>
              <a:rPr lang="it-IT" sz="2200" b="1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programmato</a:t>
            </a:r>
            <a:endParaRPr dirty="0"/>
          </a:p>
        </p:txBody>
      </p:sp>
      <p:sp>
        <p:nvSpPr>
          <p:cNvPr id="31" name="Google Shape;109;p2">
            <a:extLst>
              <a:ext uri="{FF2B5EF4-FFF2-40B4-BE49-F238E27FC236}">
                <a16:creationId xmlns:a16="http://schemas.microsoft.com/office/drawing/2014/main" id="{7B376DC8-8CE8-3949-88A0-C9E5ECC9DF0A}"/>
              </a:ext>
            </a:extLst>
          </p:cNvPr>
          <p:cNvSpPr txBox="1"/>
          <p:nvPr/>
        </p:nvSpPr>
        <p:spPr>
          <a:xfrm>
            <a:off x="9477571" y="980075"/>
            <a:ext cx="2542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2200"/>
              <a:buFont typeface="Calibri"/>
              <a:buNone/>
            </a:pPr>
            <a:r>
              <a:rPr lang="it-IT" sz="2200" b="1" i="0" u="none" strike="noStrike" cap="none" dirty="0" err="1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CdL</a:t>
            </a:r>
            <a:r>
              <a:rPr lang="it-IT" sz="2200" b="1" i="0" u="none" strike="noStrike" cap="none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1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2200" b="1" i="0" u="none" strike="noStrike" cap="none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 numero </a:t>
            </a:r>
            <a:r>
              <a:rPr lang="it-IT" sz="2200" b="1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aperto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4840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egnaposto contenuto 2" descr="Segnaposto contenut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653"/>
            <a:ext cx="3732277" cy="13649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623BE15-D7C2-4FEC-959E-AEBDE6FB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73" y="134985"/>
            <a:ext cx="8527989" cy="116740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Dipartimento </a:t>
            </a:r>
            <a:r>
              <a:rPr lang="it-IT" sz="4000" b="1" dirty="0" err="1"/>
              <a:t>Interateneo</a:t>
            </a:r>
            <a:r>
              <a:rPr lang="it-IT" sz="4000" b="1" dirty="0"/>
              <a:t> di Fisica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15A823-D0F7-45A1-92E5-8F3B2720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730" y="1302391"/>
            <a:ext cx="3625547" cy="5410209"/>
          </a:xfrm>
        </p:spPr>
        <p:txBody>
          <a:bodyPr>
            <a:normAutofit fontScale="62500" lnSpcReduction="20000"/>
          </a:bodyPr>
          <a:lstStyle/>
          <a:p>
            <a:pPr marL="0" indent="0">
              <a:buSzPct val="100000"/>
              <a:buNone/>
              <a:defRPr sz="2400"/>
            </a:pPr>
            <a:r>
              <a:rPr lang="it-IT"/>
              <a:t>CONTATTI: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Home page del Dipartimento di Fisica: </a:t>
            </a:r>
            <a:r>
              <a:rPr lang="it-IT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https://www.uniba.it/ricerca/dipartimenti/fisica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Canale </a:t>
            </a:r>
            <a:r>
              <a:rPr lang="it-IT" dirty="0" err="1"/>
              <a:t>youtube</a:t>
            </a:r>
            <a:r>
              <a:rPr lang="it-IT" dirty="0"/>
              <a:t>: </a:t>
            </a:r>
            <a:r>
              <a:rPr lang="it-IT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https://www.youtube.com/channel/UCD2QamkevKyUYH8L1oUF-mQ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Direttore: Prof. Roberto Bellotti (</a:t>
            </a:r>
            <a:r>
              <a:rPr lang="it-IT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roberto.bellotti@uniba.it</a:t>
            </a:r>
            <a:r>
              <a:rPr lang="it-IT" dirty="0"/>
              <a:t>)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Referente per l’orientamento: Prof. Francesco Loparco (</a:t>
            </a:r>
            <a:r>
              <a:rPr lang="it-IT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francesco.loparco@uniba.it</a:t>
            </a:r>
            <a:r>
              <a:rPr lang="it-IT" dirty="0"/>
              <a:t>)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Coordinatore del Consiglio di Interclasse di Fisica: Prof. Francesco Giordano (</a:t>
            </a:r>
            <a:r>
              <a:rPr lang="it-IT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francesco.giordano@uniba.it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Sito web dei Corsi di Laurea in Fisica: </a:t>
            </a:r>
            <a:r>
              <a:rPr lang="it-IT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http://cdlfbari.cloud.ba.infn.it/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Coordinatore del Consiglio di Scienze e Tecnologie dei Materiali: Prof. Maurizio </a:t>
            </a:r>
            <a:r>
              <a:rPr lang="it-IT" dirty="0" err="1"/>
              <a:t>Dabbicco</a:t>
            </a:r>
            <a:r>
              <a:rPr lang="it-IT" dirty="0"/>
              <a:t> (</a:t>
            </a:r>
            <a:r>
              <a:rPr lang="it-IT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maurizio.dabbicco@uniba.it</a:t>
            </a:r>
            <a:r>
              <a:rPr lang="it-IT" dirty="0">
                <a:solidFill>
                  <a:schemeClr val="tx1"/>
                </a:solidFill>
              </a:rPr>
              <a:t>)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pPr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it-IT" dirty="0"/>
              <a:t>Sito web dei Corsi di Laurea in Scienza e Tecnologia dei Materiali: </a:t>
            </a:r>
            <a:r>
              <a:rPr lang="it-IT" u="sng" dirty="0">
                <a:solidFill>
                  <a:srgbClr val="0070C0"/>
                </a:solidFill>
                <a:uFill>
                  <a:solidFill>
                    <a:srgbClr val="0563C1"/>
                  </a:solidFill>
                </a:uFill>
              </a:rPr>
              <a:t>https://www.uniba.it/corsi/scienza-tecnologia-dei-materiali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BE32C53-046C-47EF-AAFE-F589CCE2C3AE}"/>
              </a:ext>
            </a:extLst>
          </p:cNvPr>
          <p:cNvSpPr/>
          <p:nvPr/>
        </p:nvSpPr>
        <p:spPr>
          <a:xfrm>
            <a:off x="3826564" y="1352333"/>
            <a:ext cx="8258705" cy="859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93325-76C0-4B6D-9F81-14B7253F3290}"/>
              </a:ext>
            </a:extLst>
          </p:cNvPr>
          <p:cNvSpPr txBox="1"/>
          <p:nvPr/>
        </p:nvSpPr>
        <p:spPr>
          <a:xfrm>
            <a:off x="3966714" y="1459131"/>
            <a:ext cx="129778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LAUREE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TRIENNALI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E6ACE3-D468-4810-BE34-9487CC477584}"/>
              </a:ext>
            </a:extLst>
          </p:cNvPr>
          <p:cNvSpPr/>
          <p:nvPr/>
        </p:nvSpPr>
        <p:spPr>
          <a:xfrm>
            <a:off x="4744720" y="3689131"/>
            <a:ext cx="7340549" cy="85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FAB04F-B188-47D1-BF65-19433E78A2F0}"/>
              </a:ext>
            </a:extLst>
          </p:cNvPr>
          <p:cNvSpPr txBox="1"/>
          <p:nvPr/>
        </p:nvSpPr>
        <p:spPr>
          <a:xfrm>
            <a:off x="4847083" y="3771276"/>
            <a:ext cx="149014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LAUREE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MAGISTRALI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BFDE7A1A-611E-411E-8488-9E35523E166B}"/>
              </a:ext>
            </a:extLst>
          </p:cNvPr>
          <p:cNvSpPr/>
          <p:nvPr/>
        </p:nvSpPr>
        <p:spPr>
          <a:xfrm>
            <a:off x="6432923" y="1422294"/>
            <a:ext cx="2340000" cy="720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accent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FISICA (L30)</a:t>
            </a: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2D2F1D23-51A0-4169-BBC2-57E7E5BD36AE}"/>
              </a:ext>
            </a:extLst>
          </p:cNvPr>
          <p:cNvSpPr/>
          <p:nvPr/>
        </p:nvSpPr>
        <p:spPr>
          <a:xfrm>
            <a:off x="8929576" y="1425678"/>
            <a:ext cx="3060000" cy="720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solidFill>
              <a:schemeClr val="accent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SCIENZA E TECNOLOGIA DEI MATERIALI (L30)</a:t>
            </a:r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91AA4973-B819-45A7-B161-E7AB1A9A799F}"/>
              </a:ext>
            </a:extLst>
          </p:cNvPr>
          <p:cNvSpPr/>
          <p:nvPr/>
        </p:nvSpPr>
        <p:spPr>
          <a:xfrm>
            <a:off x="6432923" y="3759093"/>
            <a:ext cx="2340000" cy="720000"/>
          </a:xfrm>
          <a:prstGeom prst="flowChartAlternateProcess">
            <a:avLst/>
          </a:prstGeom>
          <a:solidFill>
            <a:srgbClr val="66CCFF"/>
          </a:solidFill>
          <a:ln w="25400" cap="flat">
            <a:solidFill>
              <a:srgbClr val="0066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PHYSICS (LM17)</a:t>
            </a:r>
          </a:p>
        </p:txBody>
      </p:sp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FC3E42A9-5430-4051-9667-DDD70C7134C5}"/>
              </a:ext>
            </a:extLst>
          </p:cNvPr>
          <p:cNvSpPr/>
          <p:nvPr/>
        </p:nvSpPr>
        <p:spPr>
          <a:xfrm>
            <a:off x="8929576" y="3771276"/>
            <a:ext cx="3060000" cy="720000"/>
          </a:xfrm>
          <a:prstGeom prst="flowChartAlternateProcess">
            <a:avLst/>
          </a:prstGeom>
          <a:solidFill>
            <a:srgbClr val="FFFF0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SCIENZA E TECNOLOGIA DEI MATERIALI (LM53)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89E4AA5-4F61-4316-AF8F-1F042E850F2D}"/>
              </a:ext>
            </a:extLst>
          </p:cNvPr>
          <p:cNvSpPr/>
          <p:nvPr/>
        </p:nvSpPr>
        <p:spPr>
          <a:xfrm>
            <a:off x="4744720" y="2510983"/>
            <a:ext cx="2082800" cy="9088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MASTER DI 1° LIVELLO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6712DF6-6A27-4A0D-88F0-C2352CC04EEF}"/>
              </a:ext>
            </a:extLst>
          </p:cNvPr>
          <p:cNvSpPr/>
          <p:nvPr/>
        </p:nvSpPr>
        <p:spPr>
          <a:xfrm>
            <a:off x="6276270" y="4800912"/>
            <a:ext cx="2082800" cy="90885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MASTER DI 2° LIVELLO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C4E5072-F8DF-445C-9467-E2EEE3EC0EEF}"/>
              </a:ext>
            </a:extLst>
          </p:cNvPr>
          <p:cNvSpPr/>
          <p:nvPr/>
        </p:nvSpPr>
        <p:spPr>
          <a:xfrm>
            <a:off x="8929576" y="4795013"/>
            <a:ext cx="2653597" cy="908858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DOTTORATO DI RICERCA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05FAEC9-4F8D-4266-97AF-CB41B1A36771}"/>
              </a:ext>
            </a:extLst>
          </p:cNvPr>
          <p:cNvSpPr/>
          <p:nvPr/>
        </p:nvSpPr>
        <p:spPr>
          <a:xfrm>
            <a:off x="3826563" y="5992600"/>
            <a:ext cx="8258705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MONDO DEL LAVORO (istruzione e ricerca, industria, servizi, commercio…)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67CFE41E-05A7-4A4C-A4CD-8AFC6780F511}"/>
              </a:ext>
            </a:extLst>
          </p:cNvPr>
          <p:cNvSpPr/>
          <p:nvPr/>
        </p:nvSpPr>
        <p:spPr>
          <a:xfrm>
            <a:off x="5551318" y="2212258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766529CF-AD78-4735-8188-0847EC24A50F}"/>
              </a:ext>
            </a:extLst>
          </p:cNvPr>
          <p:cNvSpPr/>
          <p:nvPr/>
        </p:nvSpPr>
        <p:spPr>
          <a:xfrm>
            <a:off x="5540076" y="3416606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ADFE3802-D50D-4454-8A5C-E8B36A652138}"/>
              </a:ext>
            </a:extLst>
          </p:cNvPr>
          <p:cNvSpPr/>
          <p:nvPr/>
        </p:nvSpPr>
        <p:spPr>
          <a:xfrm>
            <a:off x="8552274" y="2251066"/>
            <a:ext cx="607165" cy="1392725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33A42856-2673-45DC-9A27-24D4C7CB27C1}"/>
              </a:ext>
            </a:extLst>
          </p:cNvPr>
          <p:cNvSpPr/>
          <p:nvPr/>
        </p:nvSpPr>
        <p:spPr>
          <a:xfrm>
            <a:off x="7124357" y="4581309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0D6A9925-4732-4C88-BB62-15607F2A0173}"/>
              </a:ext>
            </a:extLst>
          </p:cNvPr>
          <p:cNvSpPr/>
          <p:nvPr/>
        </p:nvSpPr>
        <p:spPr>
          <a:xfrm>
            <a:off x="10072951" y="4564409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73C8AA10-303D-495B-AE77-AA1FE60259F3}"/>
              </a:ext>
            </a:extLst>
          </p:cNvPr>
          <p:cNvSpPr/>
          <p:nvPr/>
        </p:nvSpPr>
        <p:spPr>
          <a:xfrm>
            <a:off x="7124356" y="5697818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0037F7E9-C4E4-4706-92CD-A054323A140F}"/>
              </a:ext>
            </a:extLst>
          </p:cNvPr>
          <p:cNvSpPr/>
          <p:nvPr/>
        </p:nvSpPr>
        <p:spPr>
          <a:xfrm>
            <a:off x="10060619" y="5696057"/>
            <a:ext cx="386625" cy="361228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A0EACAE3-97DE-4506-80BC-13A1AFE7F65F}"/>
              </a:ext>
            </a:extLst>
          </p:cNvPr>
          <p:cNvSpPr/>
          <p:nvPr/>
        </p:nvSpPr>
        <p:spPr>
          <a:xfrm>
            <a:off x="5428181" y="4549055"/>
            <a:ext cx="492863" cy="1508229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B310FD9F-C68C-4DDB-8EDA-98E5179270E6}"/>
              </a:ext>
            </a:extLst>
          </p:cNvPr>
          <p:cNvSpPr/>
          <p:nvPr/>
        </p:nvSpPr>
        <p:spPr>
          <a:xfrm>
            <a:off x="4009586" y="2238625"/>
            <a:ext cx="592426" cy="381797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" name="Elaborazione alternativa 27">
            <a:extLst>
              <a:ext uri="{FF2B5EF4-FFF2-40B4-BE49-F238E27FC236}">
                <a16:creationId xmlns:a16="http://schemas.microsoft.com/office/drawing/2014/main" id="{2051389F-91FB-8E42-B125-94085E8EE42E}"/>
              </a:ext>
            </a:extLst>
          </p:cNvPr>
          <p:cNvSpPr/>
          <p:nvPr/>
        </p:nvSpPr>
        <p:spPr>
          <a:xfrm>
            <a:off x="9310998" y="3315288"/>
            <a:ext cx="2678578" cy="34051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accent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Presso Dipartimento di Chimica</a:t>
            </a:r>
          </a:p>
        </p:txBody>
      </p:sp>
      <p:sp>
        <p:nvSpPr>
          <p:cNvPr id="29" name="Google Shape;109;p2">
            <a:extLst>
              <a:ext uri="{FF2B5EF4-FFF2-40B4-BE49-F238E27FC236}">
                <a16:creationId xmlns:a16="http://schemas.microsoft.com/office/drawing/2014/main" id="{0D7885C2-783C-A041-B0EB-84D63EC91798}"/>
              </a:ext>
            </a:extLst>
          </p:cNvPr>
          <p:cNvSpPr txBox="1"/>
          <p:nvPr/>
        </p:nvSpPr>
        <p:spPr>
          <a:xfrm>
            <a:off x="7510981" y="946714"/>
            <a:ext cx="4072192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2200"/>
              <a:buFont typeface="Calibri"/>
              <a:buNone/>
            </a:pPr>
            <a:r>
              <a:rPr lang="it-IT" sz="2200" b="1" i="0" u="none" strike="noStrike" cap="none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Tutti i </a:t>
            </a:r>
            <a:r>
              <a:rPr lang="it-IT" sz="2200" b="1" i="0" u="none" strike="noStrike" cap="none" dirty="0" err="1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CdL</a:t>
            </a:r>
            <a:r>
              <a:rPr lang="it-IT" sz="2200" b="1" i="0" u="none" strike="noStrike" cap="none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 sono </a:t>
            </a:r>
            <a:r>
              <a:rPr lang="it-IT" sz="2200" b="1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2200" b="1" i="0" u="none" strike="noStrike" cap="none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 numero </a:t>
            </a:r>
            <a:r>
              <a:rPr lang="it-IT" sz="2200" b="1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aperto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3396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egnaposto contenuto 2" descr="Segnaposto contenut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385" y="145400"/>
            <a:ext cx="3732277" cy="1364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 3"/>
          <p:cNvGrpSpPr/>
          <p:nvPr/>
        </p:nvGrpSpPr>
        <p:grpSpPr>
          <a:xfrm>
            <a:off x="3569571" y="1663036"/>
            <a:ext cx="8533925" cy="1161024"/>
            <a:chOff x="0" y="0"/>
            <a:chExt cx="8533924" cy="1161023"/>
          </a:xfrm>
        </p:grpSpPr>
        <p:sp>
          <p:nvSpPr>
            <p:cNvPr id="122" name="Rectangle 4"/>
            <p:cNvSpPr/>
            <p:nvPr/>
          </p:nvSpPr>
          <p:spPr>
            <a:xfrm>
              <a:off x="-1" y="0"/>
              <a:ext cx="8533925" cy="1161024"/>
            </a:xfrm>
            <a:prstGeom prst="rect">
              <a:avLst/>
            </a:prstGeom>
            <a:solidFill>
              <a:schemeClr val="accent1">
                <a:lumOff val="2019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13495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Rectangle 5"/>
            <p:cNvSpPr txBox="1"/>
            <p:nvPr/>
          </p:nvSpPr>
          <p:spPr>
            <a:xfrm>
              <a:off x="-1" y="203890"/>
              <a:ext cx="8533925" cy="753237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9908" tIns="29908" rIns="29908" bIns="29908" numCol="1" anchor="ctr">
              <a:spAutoFit/>
            </a:bodyPr>
            <a:lstStyle/>
            <a:p>
              <a:pPr defTabSz="2093609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Lauree </a:t>
              </a:r>
              <a:endParaRPr>
                <a:solidFill>
                  <a:srgbClr val="FFFFFF"/>
                </a:solidFill>
              </a:endParaRPr>
            </a:p>
            <a:p>
              <a:pPr defTabSz="2093609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Triennali</a:t>
              </a:r>
            </a:p>
          </p:txBody>
        </p:sp>
      </p:grpSp>
      <p:grpSp>
        <p:nvGrpSpPr>
          <p:cNvPr id="127" name="Rounded Rectangle 19"/>
          <p:cNvGrpSpPr/>
          <p:nvPr/>
        </p:nvGrpSpPr>
        <p:grpSpPr>
          <a:xfrm>
            <a:off x="4858108" y="1754827"/>
            <a:ext cx="1458552" cy="938344"/>
            <a:chOff x="0" y="0"/>
            <a:chExt cx="1458550" cy="938343"/>
          </a:xfrm>
        </p:grpSpPr>
        <p:sp>
          <p:nvSpPr>
            <p:cNvPr id="125" name="Rettangolo arrotondato"/>
            <p:cNvSpPr/>
            <p:nvPr/>
          </p:nvSpPr>
          <p:spPr>
            <a:xfrm>
              <a:off x="0" y="0"/>
              <a:ext cx="1458551" cy="938344"/>
            </a:xfrm>
            <a:prstGeom prst="roundRect">
              <a:avLst>
                <a:gd name="adj" fmla="val 16667"/>
              </a:avLst>
            </a:prstGeom>
            <a:solidFill>
              <a:srgbClr val="5AA0F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6" name="Informatica"/>
            <p:cNvSpPr txBox="1"/>
            <p:nvPr/>
          </p:nvSpPr>
          <p:spPr>
            <a:xfrm>
              <a:off x="87299" y="300675"/>
              <a:ext cx="1283951" cy="336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Informatica</a:t>
              </a:r>
            </a:p>
          </p:txBody>
        </p:sp>
      </p:grpSp>
      <p:grpSp>
        <p:nvGrpSpPr>
          <p:cNvPr id="130" name="Rounded Rectangle 20"/>
          <p:cNvGrpSpPr/>
          <p:nvPr/>
        </p:nvGrpSpPr>
        <p:grpSpPr>
          <a:xfrm>
            <a:off x="6365983" y="1741028"/>
            <a:ext cx="2799154" cy="952143"/>
            <a:chOff x="0" y="0"/>
            <a:chExt cx="2799152" cy="952141"/>
          </a:xfrm>
        </p:grpSpPr>
        <p:sp>
          <p:nvSpPr>
            <p:cNvPr id="128" name="Rettangolo arrotondato"/>
            <p:cNvSpPr/>
            <p:nvPr/>
          </p:nvSpPr>
          <p:spPr>
            <a:xfrm>
              <a:off x="0" y="-1"/>
              <a:ext cx="2799153" cy="952143"/>
            </a:xfrm>
            <a:prstGeom prst="roundRect">
              <a:avLst>
                <a:gd name="adj" fmla="val 16667"/>
              </a:avLst>
            </a:prstGeom>
            <a:solidFill>
              <a:srgbClr val="E6C133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6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9" name="Informatica e Tecnologie per la Produzione del SW"/>
            <p:cNvSpPr txBox="1"/>
            <p:nvPr/>
          </p:nvSpPr>
          <p:spPr>
            <a:xfrm>
              <a:off x="87973" y="180575"/>
              <a:ext cx="2623207" cy="590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Informatica e Tecnologie per la Produzione del SW</a:t>
              </a:r>
            </a:p>
          </p:txBody>
        </p:sp>
      </p:grpSp>
      <p:grpSp>
        <p:nvGrpSpPr>
          <p:cNvPr id="133" name="Rounded Rectangle 21"/>
          <p:cNvGrpSpPr/>
          <p:nvPr/>
        </p:nvGrpSpPr>
        <p:grpSpPr>
          <a:xfrm>
            <a:off x="9214460" y="1734111"/>
            <a:ext cx="2729504" cy="959629"/>
            <a:chOff x="0" y="0"/>
            <a:chExt cx="2729502" cy="959627"/>
          </a:xfrm>
        </p:grpSpPr>
        <p:sp>
          <p:nvSpPr>
            <p:cNvPr id="131" name="Rettangolo arrotondato"/>
            <p:cNvSpPr/>
            <p:nvPr/>
          </p:nvSpPr>
          <p:spPr>
            <a:xfrm>
              <a:off x="0" y="0"/>
              <a:ext cx="2729503" cy="959628"/>
            </a:xfrm>
            <a:prstGeom prst="roundRect">
              <a:avLst>
                <a:gd name="adj" fmla="val 16667"/>
              </a:avLst>
            </a:prstGeom>
            <a:solidFill>
              <a:srgbClr val="CDE58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1067330">
                <a:lnSpc>
                  <a:spcPct val="90000"/>
                </a:lnSpc>
                <a:spcBef>
                  <a:spcPts val="600"/>
                </a:spcBef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2" name="Informatica e Comunicazione Digitale"/>
            <p:cNvSpPr txBox="1"/>
            <p:nvPr/>
          </p:nvSpPr>
          <p:spPr>
            <a:xfrm>
              <a:off x="88337" y="197019"/>
              <a:ext cx="2552829" cy="565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1067330">
                <a:lnSpc>
                  <a:spcPct val="90000"/>
                </a:lnSpc>
                <a:spcBef>
                  <a:spcPts val="600"/>
                </a:spcBef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Informatica e Comunicazione Digitale </a:t>
              </a:r>
            </a:p>
          </p:txBody>
        </p:sp>
      </p:grpSp>
      <p:sp>
        <p:nvSpPr>
          <p:cNvPr id="134" name="TextBox 57"/>
          <p:cNvSpPr txBox="1"/>
          <p:nvPr/>
        </p:nvSpPr>
        <p:spPr>
          <a:xfrm>
            <a:off x="9860108" y="2416279"/>
            <a:ext cx="1435741" cy="2353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493" tIns="41493" rIns="41493" bIns="41493">
            <a:spAutoFit/>
          </a:bodyPr>
          <a:lstStyle>
            <a:lvl1pPr algn="ctr" defTabSz="742758">
              <a:defRPr sz="1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Sede di Taranto</a:t>
            </a:r>
          </a:p>
        </p:txBody>
      </p:sp>
      <p:grpSp>
        <p:nvGrpSpPr>
          <p:cNvPr id="150" name="Content Placeholder 3"/>
          <p:cNvGrpSpPr/>
          <p:nvPr/>
        </p:nvGrpSpPr>
        <p:grpSpPr>
          <a:xfrm>
            <a:off x="4180883" y="3015110"/>
            <a:ext cx="7761565" cy="3780826"/>
            <a:chOff x="0" y="0"/>
            <a:chExt cx="7761563" cy="3780824"/>
          </a:xfrm>
        </p:grpSpPr>
        <p:grpSp>
          <p:nvGrpSpPr>
            <p:cNvPr id="137" name="Gruppo"/>
            <p:cNvGrpSpPr/>
            <p:nvPr/>
          </p:nvGrpSpPr>
          <p:grpSpPr>
            <a:xfrm>
              <a:off x="2916079" y="2329622"/>
              <a:ext cx="2229309" cy="1451203"/>
              <a:chOff x="-1" y="0"/>
              <a:chExt cx="2229308" cy="1451202"/>
            </a:xfrm>
          </p:grpSpPr>
          <p:sp>
            <p:nvSpPr>
              <p:cNvPr id="135" name="Ovale"/>
              <p:cNvSpPr/>
              <p:nvPr/>
            </p:nvSpPr>
            <p:spPr>
              <a:xfrm>
                <a:off x="-2" y="-1"/>
                <a:ext cx="2229309" cy="1451203"/>
              </a:xfrm>
              <a:prstGeom prst="ellipse">
                <a:avLst/>
              </a:prstGeom>
              <a:solidFill>
                <a:srgbClr val="00B0F0"/>
              </a:solidFill>
              <a:ln w="3175" cap="flat">
                <a:solidFill>
                  <a:srgbClr val="00B0F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68187">
                  <a:lnSpc>
                    <a:spcPct val="90000"/>
                  </a:lnSpc>
                  <a:spcBef>
                    <a:spcPts val="800"/>
                  </a:spcBef>
                  <a:defRPr sz="2000" b="1">
                    <a:ln w="9525" cap="flat">
                      <a:solidFill>
                        <a:srgbClr val="3B3B3B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36" name="Domini applicativi"/>
              <p:cNvSpPr txBox="1"/>
              <p:nvPr/>
            </p:nvSpPr>
            <p:spPr>
              <a:xfrm>
                <a:off x="326473" y="422207"/>
                <a:ext cx="1576359" cy="606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830" tIns="13830" rIns="13830" bIns="13830" numCol="1" anchor="ctr">
                <a:spAutoFit/>
              </a:bodyPr>
              <a:lstStyle>
                <a:lvl1pPr algn="ctr" defTabSz="968187">
                  <a:lnSpc>
                    <a:spcPct val="90000"/>
                  </a:lnSpc>
                  <a:spcBef>
                    <a:spcPts val="900"/>
                  </a:spcBef>
                  <a:defRPr sz="2000" b="1">
                    <a:ln w="9525" cap="flat">
                      <a:solidFill>
                        <a:srgbClr val="3B3B3B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Domini applicativi</a:t>
                </a:r>
              </a:p>
            </p:txBody>
          </p:sp>
        </p:grpSp>
        <p:sp>
          <p:nvSpPr>
            <p:cNvPr id="138" name="Freccia"/>
            <p:cNvSpPr/>
            <p:nvPr/>
          </p:nvSpPr>
          <p:spPr>
            <a:xfrm rot="12918657">
              <a:off x="1480627" y="2292537"/>
              <a:ext cx="1575696" cy="62383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  <a:ln w="3175" cap="flat">
              <a:solidFill>
                <a:srgbClr val="00B0F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6719">
                <a:spcBef>
                  <a:spcPts val="900"/>
                </a:spcBef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grpSp>
          <p:nvGrpSpPr>
            <p:cNvPr id="141" name="Gruppo"/>
            <p:cNvGrpSpPr/>
            <p:nvPr/>
          </p:nvGrpSpPr>
          <p:grpSpPr>
            <a:xfrm>
              <a:off x="-1" y="-1"/>
              <a:ext cx="2527390" cy="2163001"/>
              <a:chOff x="0" y="0"/>
              <a:chExt cx="2527388" cy="2162999"/>
            </a:xfrm>
          </p:grpSpPr>
          <p:sp>
            <p:nvSpPr>
              <p:cNvPr id="139" name="Rettangolo arrotondato"/>
              <p:cNvSpPr/>
              <p:nvPr/>
            </p:nvSpPr>
            <p:spPr>
              <a:xfrm>
                <a:off x="0" y="0"/>
                <a:ext cx="2527389" cy="2163000"/>
              </a:xfrm>
              <a:prstGeom prst="roundRect">
                <a:avLst>
                  <a:gd name="adj" fmla="val 10000"/>
                </a:avLst>
              </a:prstGeom>
              <a:solidFill>
                <a:srgbClr val="99CC00"/>
              </a:solidFill>
              <a:ln w="12700" cap="flat">
                <a:noFill/>
                <a:miter lim="400000"/>
              </a:ln>
              <a:effectLst>
                <a:outerShdw blurRad="25400" dist="127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5457">
                  <a:spcBef>
                    <a:spcPts val="800"/>
                  </a:spcBef>
                  <a:defRPr sz="1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40" name="Elaborazione della informazione e della conoscenza…"/>
              <p:cNvSpPr txBox="1"/>
              <p:nvPr/>
            </p:nvSpPr>
            <p:spPr>
              <a:xfrm>
                <a:off x="63352" y="292471"/>
                <a:ext cx="2400685" cy="1578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7660" tIns="27660" rIns="27660" bIns="27660" numCol="1" anchor="ctr">
                <a:spAutoFit/>
              </a:bodyPr>
              <a:lstStyle/>
              <a:p>
                <a:pPr algn="ctr" defTabSz="645457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0A4D9E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Elaborazione della </a:t>
                </a:r>
                <a:r>
                  <a:rPr b="1"/>
                  <a:t>informazione </a:t>
                </a:r>
                <a:r>
                  <a:t>e della </a:t>
                </a:r>
                <a:r>
                  <a:rPr b="1"/>
                  <a:t>conoscenza 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645457">
                  <a:spcBef>
                    <a:spcPts val="600"/>
                  </a:spcBef>
                  <a:defRPr sz="1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knowledge management, data mining, sistemi intelligenti, ritrovamento dell’informazione  </a:t>
                </a:r>
              </a:p>
            </p:txBody>
          </p:sp>
        </p:grpSp>
        <p:sp>
          <p:nvSpPr>
            <p:cNvPr id="142" name="Freccia"/>
            <p:cNvSpPr/>
            <p:nvPr/>
          </p:nvSpPr>
          <p:spPr>
            <a:xfrm rot="16257838">
              <a:off x="3626647" y="1634977"/>
              <a:ext cx="761993" cy="775292"/>
            </a:xfrm>
            <a:prstGeom prst="leftArrow">
              <a:avLst>
                <a:gd name="adj1" fmla="val 60000"/>
                <a:gd name="adj2" fmla="val 40935"/>
              </a:avLst>
            </a:prstGeom>
            <a:solidFill>
              <a:srgbClr val="00B0F0"/>
            </a:solidFill>
            <a:ln w="3175" cap="flat">
              <a:solidFill>
                <a:srgbClr val="00B0F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6719">
                <a:spcBef>
                  <a:spcPts val="900"/>
                </a:spcBef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grpSp>
          <p:nvGrpSpPr>
            <p:cNvPr id="145" name="Gruppo"/>
            <p:cNvGrpSpPr/>
            <p:nvPr/>
          </p:nvGrpSpPr>
          <p:grpSpPr>
            <a:xfrm>
              <a:off x="2839447" y="12296"/>
              <a:ext cx="2284169" cy="1827700"/>
              <a:chOff x="0" y="0"/>
              <a:chExt cx="2284167" cy="1827698"/>
            </a:xfrm>
          </p:grpSpPr>
          <p:sp>
            <p:nvSpPr>
              <p:cNvPr id="143" name="Rettangolo arrotondato"/>
              <p:cNvSpPr/>
              <p:nvPr/>
            </p:nvSpPr>
            <p:spPr>
              <a:xfrm>
                <a:off x="-1" y="-1"/>
                <a:ext cx="2284168" cy="1827699"/>
              </a:xfrm>
              <a:prstGeom prst="roundRect">
                <a:avLst>
                  <a:gd name="adj" fmla="val 10000"/>
                </a:avLst>
              </a:prstGeom>
              <a:solidFill>
                <a:srgbClr val="FF6600"/>
              </a:solidFill>
              <a:ln w="12700" cap="flat">
                <a:noFill/>
                <a:miter lim="400000"/>
              </a:ln>
              <a:effectLst>
                <a:outerShdw blurRad="25400" dist="127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5457">
                  <a:lnSpc>
                    <a:spcPct val="90000"/>
                  </a:lnSpc>
                  <a:spcBef>
                    <a:spcPts val="800"/>
                  </a:spcBef>
                  <a:defRPr sz="1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44" name="Applicazioni di impresa…"/>
              <p:cNvSpPr txBox="1"/>
              <p:nvPr/>
            </p:nvSpPr>
            <p:spPr>
              <a:xfrm>
                <a:off x="53530" y="448669"/>
                <a:ext cx="2177106" cy="9303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7660" tIns="27660" rIns="27660" bIns="27660" numCol="1" anchor="ctr">
                <a:spAutoFit/>
              </a:bodyPr>
              <a:lstStyle/>
              <a:p>
                <a:pPr algn="ctr" defTabSz="645457">
                  <a:lnSpc>
                    <a:spcPct val="90000"/>
                  </a:lnSpc>
                  <a:spcBef>
                    <a:spcPts val="600"/>
                  </a:spcBef>
                  <a:defRPr sz="1400" b="1">
                    <a:solidFill>
                      <a:srgbClr val="FFFF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Applicazioni di impresa 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645457">
                  <a:lnSpc>
                    <a:spcPct val="90000"/>
                  </a:lnSpc>
                  <a:spcBef>
                    <a:spcPts val="600"/>
                  </a:spcBef>
                  <a:defRPr sz="1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Sviluppo, manutenzione, collaudo di grandi sistemi software</a:t>
                </a:r>
              </a:p>
            </p:txBody>
          </p:sp>
        </p:grpSp>
        <p:sp>
          <p:nvSpPr>
            <p:cNvPr id="146" name="Freccia"/>
            <p:cNvSpPr/>
            <p:nvPr/>
          </p:nvSpPr>
          <p:spPr>
            <a:xfrm rot="19159116">
              <a:off x="4908482" y="1924231"/>
              <a:ext cx="1887448" cy="62383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  <a:ln w="3175" cap="flat">
              <a:solidFill>
                <a:srgbClr val="00B0F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6719">
                <a:spcBef>
                  <a:spcPts val="900"/>
                </a:spcBef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grpSp>
          <p:nvGrpSpPr>
            <p:cNvPr id="149" name="Gruppo"/>
            <p:cNvGrpSpPr/>
            <p:nvPr/>
          </p:nvGrpSpPr>
          <p:grpSpPr>
            <a:xfrm>
              <a:off x="5561890" y="24882"/>
              <a:ext cx="2199674" cy="1597965"/>
              <a:chOff x="0" y="-1"/>
              <a:chExt cx="2199672" cy="1597963"/>
            </a:xfrm>
          </p:grpSpPr>
          <p:sp>
            <p:nvSpPr>
              <p:cNvPr id="147" name="Rettangolo arrotondato"/>
              <p:cNvSpPr/>
              <p:nvPr/>
            </p:nvSpPr>
            <p:spPr>
              <a:xfrm>
                <a:off x="0" y="-2"/>
                <a:ext cx="2199673" cy="1597965"/>
              </a:xfrm>
              <a:prstGeom prst="roundRect">
                <a:avLst>
                  <a:gd name="adj" fmla="val 10000"/>
                </a:avLst>
              </a:prstGeom>
              <a:solidFill>
                <a:srgbClr val="CDE585"/>
              </a:solidFill>
              <a:ln w="12700" cap="flat">
                <a:noFill/>
                <a:miter lim="400000"/>
              </a:ln>
              <a:effectLst>
                <a:outerShdw blurRad="25400" dist="127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5457">
                  <a:lnSpc>
                    <a:spcPct val="90000"/>
                  </a:lnSpc>
                  <a:spcBef>
                    <a:spcPts val="800"/>
                  </a:spcBef>
                  <a:defRPr sz="1400">
                    <a:solidFill>
                      <a:srgbClr val="217C5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48" name="Comunicazione…"/>
              <p:cNvSpPr txBox="1"/>
              <p:nvPr/>
            </p:nvSpPr>
            <p:spPr>
              <a:xfrm>
                <a:off x="46802" y="333802"/>
                <a:ext cx="2106067" cy="9303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7660" tIns="27660" rIns="27660" bIns="27660" numCol="1" anchor="ctr">
                <a:spAutoFit/>
              </a:bodyPr>
              <a:lstStyle/>
              <a:p>
                <a:pPr algn="ctr" defTabSz="645457">
                  <a:lnSpc>
                    <a:spcPct val="90000"/>
                  </a:lnSpc>
                  <a:spcBef>
                    <a:spcPts val="600"/>
                  </a:spcBef>
                  <a:defRPr sz="1400" b="1">
                    <a:solidFill>
                      <a:srgbClr val="217C5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Comunicazione</a:t>
                </a:r>
                <a:r>
                  <a:rPr b="0"/>
                  <a:t> 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645457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217C5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multimedialità, applicazioni web,  e-learning, e-commerce</a:t>
                </a:r>
              </a:p>
            </p:txBody>
          </p:sp>
        </p:grpSp>
      </p:grpSp>
      <p:sp>
        <p:nvSpPr>
          <p:cNvPr id="151" name="Caratteristiche"/>
          <p:cNvSpPr txBox="1"/>
          <p:nvPr/>
        </p:nvSpPr>
        <p:spPr>
          <a:xfrm>
            <a:off x="3767758" y="2906854"/>
            <a:ext cx="238314" cy="3838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Caratteristiche</a:t>
            </a:r>
          </a:p>
        </p:txBody>
      </p:sp>
      <p:sp>
        <p:nvSpPr>
          <p:cNvPr id="152" name="Referenti…"/>
          <p:cNvSpPr txBox="1">
            <a:spLocks noGrp="1"/>
          </p:cNvSpPr>
          <p:nvPr>
            <p:ph type="title"/>
          </p:nvPr>
        </p:nvSpPr>
        <p:spPr>
          <a:xfrm>
            <a:off x="104771" y="1692049"/>
            <a:ext cx="3058267" cy="713556"/>
          </a:xfrm>
          <a:prstGeom prst="rect">
            <a:avLst/>
          </a:prstGeom>
        </p:spPr>
        <p:txBody>
          <a:bodyPr lIns="91436" tIns="91436" rIns="91436" bIns="91436" anchor="b"/>
          <a:lstStyle/>
          <a:p>
            <a:pPr defTabSz="456719">
              <a:lnSpc>
                <a:spcPct val="100000"/>
              </a:lnSpc>
              <a:defRPr sz="2100" u="sng"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Referenti</a:t>
            </a:r>
            <a:r>
              <a:rPr u="none" dirty="0">
                <a:solidFill>
                  <a:srgbClr val="BAE7F6"/>
                </a:solidFill>
              </a:rPr>
              <a:t> </a:t>
            </a:r>
            <a:endParaRPr dirty="0">
              <a:solidFill>
                <a:srgbClr val="BAE7F6"/>
              </a:solidFill>
            </a:endParaRPr>
          </a:p>
          <a:p>
            <a:pPr defTabSz="456719">
              <a:lnSpc>
                <a:spcPct val="100000"/>
              </a:lnSpc>
              <a:defRPr sz="13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(E-mail: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nome.cognome@uniba.it</a:t>
            </a:r>
            <a:r>
              <a:rPr dirty="0"/>
              <a:t>)</a:t>
            </a:r>
          </a:p>
        </p:txBody>
      </p:sp>
      <p:sp>
        <p:nvSpPr>
          <p:cNvPr id="153" name="Direttore Dipartimento: Prof. Donato Malerba…"/>
          <p:cNvSpPr txBox="1">
            <a:spLocks noGrp="1"/>
          </p:cNvSpPr>
          <p:nvPr>
            <p:ph type="body" sz="half" idx="1"/>
          </p:nvPr>
        </p:nvSpPr>
        <p:spPr>
          <a:xfrm>
            <a:off x="77037" y="2336799"/>
            <a:ext cx="3274606" cy="4036924"/>
          </a:xfrm>
          <a:prstGeom prst="rect">
            <a:avLst/>
          </a:prstGeom>
        </p:spPr>
        <p:txBody>
          <a:bodyPr lIns="91436" tIns="91436" rIns="91436" bIns="91436"/>
          <a:lstStyle/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Direttore</a:t>
            </a:r>
            <a:r>
              <a:rPr dirty="0"/>
              <a:t> </a:t>
            </a:r>
            <a:r>
              <a:rPr dirty="0" err="1"/>
              <a:t>Dipartimento</a:t>
            </a:r>
            <a:r>
              <a:rPr dirty="0"/>
              <a:t>: </a:t>
            </a:r>
            <a:r>
              <a:rPr dirty="0">
                <a:solidFill>
                  <a:srgbClr val="0433FF"/>
                </a:solidFill>
              </a:rPr>
              <a:t>Prof. Donato </a:t>
            </a:r>
            <a:r>
              <a:rPr dirty="0" err="1">
                <a:solidFill>
                  <a:srgbClr val="0433FF"/>
                </a:solidFill>
              </a:rPr>
              <a:t>Malerba</a:t>
            </a:r>
            <a:endParaRPr dirty="0">
              <a:solidFill>
                <a:srgbClr val="0433FF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Coordinatore</a:t>
            </a:r>
            <a:r>
              <a:rPr dirty="0"/>
              <a:t> </a:t>
            </a:r>
            <a:r>
              <a:rPr dirty="0" err="1"/>
              <a:t>Consiglio</a:t>
            </a:r>
            <a:r>
              <a:rPr dirty="0"/>
              <a:t> di </a:t>
            </a:r>
            <a:r>
              <a:rPr dirty="0" err="1"/>
              <a:t>Interclasse</a:t>
            </a:r>
            <a:r>
              <a:rPr dirty="0"/>
              <a:t>: </a:t>
            </a:r>
            <a:r>
              <a:rPr dirty="0">
                <a:solidFill>
                  <a:srgbClr val="0433FF"/>
                </a:solidFill>
              </a:rPr>
              <a:t>Prof. Giovanni </a:t>
            </a:r>
            <a:r>
              <a:rPr dirty="0" err="1">
                <a:solidFill>
                  <a:srgbClr val="0433FF"/>
                </a:solidFill>
              </a:rPr>
              <a:t>Dimauro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Referente</a:t>
            </a:r>
            <a:r>
              <a:rPr dirty="0"/>
              <a:t> per </a:t>
            </a:r>
            <a:r>
              <a:rPr dirty="0" err="1"/>
              <a:t>l’Orientamento</a:t>
            </a:r>
            <a:r>
              <a:rPr dirty="0"/>
              <a:t>:  </a:t>
            </a:r>
            <a:r>
              <a:rPr dirty="0" err="1">
                <a:solidFill>
                  <a:srgbClr val="0433FF"/>
                </a:solidFill>
              </a:rPr>
              <a:t>Prof.ssa</a:t>
            </a:r>
            <a:r>
              <a:rPr dirty="0">
                <a:solidFill>
                  <a:srgbClr val="0433FF"/>
                </a:solidFill>
              </a:rPr>
              <a:t> Claudia </a:t>
            </a:r>
            <a:r>
              <a:rPr dirty="0" err="1">
                <a:solidFill>
                  <a:srgbClr val="0433FF"/>
                </a:solidFill>
              </a:rPr>
              <a:t>d’Amato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/>
              <a:t>Manager </a:t>
            </a:r>
            <a:r>
              <a:rPr dirty="0" err="1"/>
              <a:t>Didattico</a:t>
            </a:r>
            <a:r>
              <a:rPr dirty="0"/>
              <a:t>: </a:t>
            </a:r>
            <a:r>
              <a:rPr dirty="0" err="1">
                <a:solidFill>
                  <a:srgbClr val="0433FF"/>
                </a:solidFill>
              </a:rPr>
              <a:t>Dott.ssa</a:t>
            </a:r>
            <a:r>
              <a:rPr dirty="0">
                <a:solidFill>
                  <a:srgbClr val="0433FF"/>
                </a:solidFill>
              </a:rPr>
              <a:t> Marcella </a:t>
            </a:r>
            <a:r>
              <a:rPr dirty="0" err="1">
                <a:solidFill>
                  <a:srgbClr val="0433FF"/>
                </a:solidFill>
              </a:rPr>
              <a:t>Cives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Didattica</a:t>
            </a:r>
            <a:r>
              <a:rPr dirty="0"/>
              <a:t> e </a:t>
            </a:r>
            <a:r>
              <a:rPr dirty="0" err="1"/>
              <a:t>servizi</a:t>
            </a:r>
            <a:r>
              <a:rPr dirty="0"/>
              <a:t> </a:t>
            </a:r>
            <a:r>
              <a:rPr dirty="0" err="1"/>
              <a:t>agli</a:t>
            </a:r>
            <a:r>
              <a:rPr dirty="0"/>
              <a:t> </a:t>
            </a:r>
            <a:r>
              <a:rPr dirty="0" err="1"/>
              <a:t>studenti</a:t>
            </a:r>
            <a:r>
              <a:rPr dirty="0"/>
              <a:t>:</a:t>
            </a:r>
            <a:r>
              <a:rPr dirty="0">
                <a:solidFill>
                  <a:srgbClr val="92E0E9"/>
                </a:solidFill>
              </a:rPr>
              <a:t> </a:t>
            </a:r>
            <a:r>
              <a:rPr dirty="0" err="1">
                <a:solidFill>
                  <a:srgbClr val="0433FF"/>
                </a:solidFill>
              </a:rPr>
              <a:t>Sig.ra</a:t>
            </a:r>
            <a:r>
              <a:rPr dirty="0">
                <a:solidFill>
                  <a:srgbClr val="0433FF"/>
                </a:solidFill>
              </a:rPr>
              <a:t> Ida </a:t>
            </a:r>
            <a:r>
              <a:rPr dirty="0" err="1">
                <a:solidFill>
                  <a:srgbClr val="0433FF"/>
                </a:solidFill>
              </a:rPr>
              <a:t>Mastroviti</a:t>
            </a:r>
            <a:endParaRPr dirty="0">
              <a:solidFill>
                <a:srgbClr val="0433FF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>
                <a:solidFill>
                  <a:srgbClr val="FF2600"/>
                </a:solidFill>
              </a:defRPr>
            </a:pPr>
            <a:r>
              <a:rPr dirty="0" err="1"/>
              <a:t>Iniziative</a:t>
            </a:r>
            <a:r>
              <a:rPr dirty="0"/>
              <a:t> di </a:t>
            </a:r>
            <a:r>
              <a:rPr dirty="0" err="1"/>
              <a:t>Orientamento</a:t>
            </a:r>
            <a:r>
              <a:rPr dirty="0"/>
              <a:t>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https://www.uniba.it/ricerca/dipartimenti/informatica/tutorato/orientamento-e-tutorato-1</a:t>
            </a:r>
            <a:r>
              <a:rPr dirty="0">
                <a:solidFill>
                  <a:srgbClr val="0433FF"/>
                </a:solidFill>
              </a:rPr>
              <a:t> </a:t>
            </a:r>
          </a:p>
          <a:p>
            <a:pPr marL="0" indent="0" defTabSz="1261872">
              <a:spcBef>
                <a:spcPts val="100"/>
              </a:spcBef>
              <a:buSzTx/>
              <a:buNone/>
              <a:defRPr sz="1600"/>
            </a:pPr>
            <a:endParaRPr dirty="0">
              <a:solidFill>
                <a:srgbClr val="0433FF"/>
              </a:solidFill>
            </a:endParaRPr>
          </a:p>
          <a:p>
            <a:pPr marL="0" indent="0" defTabSz="1261872">
              <a:spcBef>
                <a:spcPts val="100"/>
              </a:spcBef>
              <a:buSzTx/>
              <a:buNone/>
              <a:defRPr sz="1600"/>
            </a:pPr>
            <a:r>
              <a:rPr dirty="0"/>
              <a:t>E-mail: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nome.cognome@uniba.it</a:t>
            </a:r>
          </a:p>
        </p:txBody>
      </p:sp>
      <p:sp>
        <p:nvSpPr>
          <p:cNvPr id="154" name="CasellaDiTesto 15"/>
          <p:cNvSpPr txBox="1"/>
          <p:nvPr/>
        </p:nvSpPr>
        <p:spPr>
          <a:xfrm>
            <a:off x="5626159" y="395603"/>
            <a:ext cx="6252957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4000" b="1" dirty="0" err="1">
                <a:latin typeface="Calibri Light"/>
                <a:cs typeface="Calibri Light"/>
                <a:sym typeface="Calibri Light"/>
              </a:rPr>
              <a:t>Dipartimento</a:t>
            </a:r>
            <a:r>
              <a:rPr sz="4000" b="1" dirty="0">
                <a:latin typeface="Calibri Light"/>
                <a:cs typeface="Calibri Light"/>
                <a:sym typeface="Calibri Light"/>
              </a:rPr>
              <a:t> di Informatica</a:t>
            </a:r>
          </a:p>
        </p:txBody>
      </p:sp>
      <p:sp>
        <p:nvSpPr>
          <p:cNvPr id="155" name="Tutti i CdL sono a numero aperto"/>
          <p:cNvSpPr txBox="1"/>
          <p:nvPr/>
        </p:nvSpPr>
        <p:spPr>
          <a:xfrm>
            <a:off x="7772888" y="1279761"/>
            <a:ext cx="3886542" cy="385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0433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Tutti i CdL sono a numero aperto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Rounded Rectangle 59"/>
          <p:cNvGrpSpPr/>
          <p:nvPr/>
        </p:nvGrpSpPr>
        <p:grpSpPr>
          <a:xfrm>
            <a:off x="10230600" y="4919477"/>
            <a:ext cx="1149158" cy="703736"/>
            <a:chOff x="0" y="0"/>
            <a:chExt cx="1149156" cy="703735"/>
          </a:xfrm>
        </p:grpSpPr>
        <p:sp>
          <p:nvSpPr>
            <p:cNvPr id="157" name="Rettangolo arrotondato"/>
            <p:cNvSpPr/>
            <p:nvPr/>
          </p:nvSpPr>
          <p:spPr>
            <a:xfrm>
              <a:off x="0" y="-1"/>
              <a:ext cx="1149158" cy="70373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8" name="Dottorato di ricerca"/>
            <p:cNvSpPr txBox="1"/>
            <p:nvPr/>
          </p:nvSpPr>
          <p:spPr>
            <a:xfrm>
              <a:off x="75846" y="94471"/>
              <a:ext cx="997464" cy="514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Dottorato di ricerca</a:t>
              </a:r>
            </a:p>
          </p:txBody>
        </p:sp>
      </p:grpSp>
      <p:grpSp>
        <p:nvGrpSpPr>
          <p:cNvPr id="162" name="Rounded Rectangle 18"/>
          <p:cNvGrpSpPr/>
          <p:nvPr/>
        </p:nvGrpSpPr>
        <p:grpSpPr>
          <a:xfrm>
            <a:off x="6922875" y="4919478"/>
            <a:ext cx="1149159" cy="731696"/>
            <a:chOff x="0" y="0"/>
            <a:chExt cx="1149158" cy="731695"/>
          </a:xfrm>
        </p:grpSpPr>
        <p:sp>
          <p:nvSpPr>
            <p:cNvPr id="160" name="Rettangolo arrotondato"/>
            <p:cNvSpPr/>
            <p:nvPr/>
          </p:nvSpPr>
          <p:spPr>
            <a:xfrm>
              <a:off x="-1" y="-1"/>
              <a:ext cx="1149160" cy="73169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61" name="Master di 2° livello"/>
            <p:cNvSpPr txBox="1"/>
            <p:nvPr/>
          </p:nvSpPr>
          <p:spPr>
            <a:xfrm>
              <a:off x="77211" y="108452"/>
              <a:ext cx="994735" cy="514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Master di 2° livello</a:t>
              </a:r>
            </a:p>
          </p:txBody>
        </p:sp>
      </p:grpSp>
      <p:grpSp>
        <p:nvGrpSpPr>
          <p:cNvPr id="165" name="Rounded Rectangle 38"/>
          <p:cNvGrpSpPr/>
          <p:nvPr/>
        </p:nvGrpSpPr>
        <p:grpSpPr>
          <a:xfrm>
            <a:off x="8261011" y="4919478"/>
            <a:ext cx="1777052" cy="708002"/>
            <a:chOff x="0" y="0"/>
            <a:chExt cx="1777050" cy="708000"/>
          </a:xfrm>
        </p:grpSpPr>
        <p:sp>
          <p:nvSpPr>
            <p:cNvPr id="163" name="Rettangolo arrotondato"/>
            <p:cNvSpPr/>
            <p:nvPr/>
          </p:nvSpPr>
          <p:spPr>
            <a:xfrm>
              <a:off x="0" y="0"/>
              <a:ext cx="1777051" cy="708001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64" name="Iscrizione all’albo professionale"/>
            <p:cNvSpPr/>
            <p:nvPr/>
          </p:nvSpPr>
          <p:spPr>
            <a:xfrm>
              <a:off x="76055" y="353998"/>
              <a:ext cx="162494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Iscrizione all’albo professionale</a:t>
              </a:r>
            </a:p>
          </p:txBody>
        </p:sp>
      </p:grpSp>
      <p:sp>
        <p:nvSpPr>
          <p:cNvPr id="166" name="Straight Arrow Connector 62"/>
          <p:cNvSpPr/>
          <p:nvPr/>
        </p:nvSpPr>
        <p:spPr>
          <a:xfrm flipH="1">
            <a:off x="9146664" y="4462483"/>
            <a:ext cx="2840" cy="471050"/>
          </a:xfrm>
          <a:prstGeom prst="line">
            <a:avLst/>
          </a:prstGeom>
          <a:ln w="63500" cap="rnd">
            <a:solidFill>
              <a:srgbClr val="3B3B3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69" name="Rectangle 37"/>
          <p:cNvGrpSpPr/>
          <p:nvPr/>
        </p:nvGrpSpPr>
        <p:grpSpPr>
          <a:xfrm>
            <a:off x="5023680" y="3497821"/>
            <a:ext cx="6762317" cy="1101788"/>
            <a:chOff x="0" y="0"/>
            <a:chExt cx="6762315" cy="1101787"/>
          </a:xfrm>
        </p:grpSpPr>
        <p:sp>
          <p:nvSpPr>
            <p:cNvPr id="167" name="Rettangolo"/>
            <p:cNvSpPr/>
            <p:nvPr/>
          </p:nvSpPr>
          <p:spPr>
            <a:xfrm>
              <a:off x="-1" y="-1"/>
              <a:ext cx="6762317" cy="1101788"/>
            </a:xfrm>
            <a:prstGeom prst="rect">
              <a:avLst/>
            </a:prstGeom>
            <a:solidFill>
              <a:srgbClr val="3B3B3B"/>
            </a:solidFill>
            <a:ln w="3175" cap="flat">
              <a:solidFill>
                <a:srgbClr val="3B3B3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2093609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68" name="Lauree…"/>
            <p:cNvSpPr txBox="1"/>
            <p:nvPr/>
          </p:nvSpPr>
          <p:spPr>
            <a:xfrm>
              <a:off x="-1" y="241582"/>
              <a:ext cx="6762317" cy="6186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9908" tIns="29908" rIns="29908" bIns="29908" numCol="1" anchor="ctr">
              <a:spAutoFit/>
            </a:bodyPr>
            <a:lstStyle/>
            <a:p>
              <a:pPr defTabSz="2093609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Lauree </a:t>
              </a:r>
            </a:p>
            <a:p>
              <a:pPr defTabSz="2093609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Magistrali</a:t>
              </a:r>
            </a:p>
          </p:txBody>
        </p:sp>
      </p:grpSp>
      <p:grpSp>
        <p:nvGrpSpPr>
          <p:cNvPr id="172" name="Group 3"/>
          <p:cNvGrpSpPr/>
          <p:nvPr/>
        </p:nvGrpSpPr>
        <p:grpSpPr>
          <a:xfrm>
            <a:off x="3252070" y="1993236"/>
            <a:ext cx="8533924" cy="1161024"/>
            <a:chOff x="-1" y="0"/>
            <a:chExt cx="8533922" cy="1161023"/>
          </a:xfrm>
        </p:grpSpPr>
        <p:sp>
          <p:nvSpPr>
            <p:cNvPr id="170" name="Rectangle 4"/>
            <p:cNvSpPr/>
            <p:nvPr/>
          </p:nvSpPr>
          <p:spPr>
            <a:xfrm>
              <a:off x="-2" y="0"/>
              <a:ext cx="8533924" cy="1161024"/>
            </a:xfrm>
            <a:prstGeom prst="rect">
              <a:avLst/>
            </a:prstGeom>
            <a:solidFill>
              <a:schemeClr val="accent1">
                <a:lumOff val="2019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13495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" name="Rectangle 5"/>
            <p:cNvSpPr txBox="1"/>
            <p:nvPr/>
          </p:nvSpPr>
          <p:spPr>
            <a:xfrm>
              <a:off x="-2" y="203890"/>
              <a:ext cx="8533924" cy="753237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9908" tIns="29908" rIns="29908" bIns="29908" numCol="1" anchor="ctr">
              <a:spAutoFit/>
            </a:bodyPr>
            <a:lstStyle/>
            <a:p>
              <a:pPr defTabSz="2093609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Lauree </a:t>
              </a:r>
              <a:endParaRPr>
                <a:solidFill>
                  <a:srgbClr val="FFFFFF"/>
                </a:solidFill>
              </a:endParaRPr>
            </a:p>
            <a:p>
              <a:pPr defTabSz="2093609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Triennali</a:t>
              </a:r>
            </a:p>
          </p:txBody>
        </p:sp>
      </p:grpSp>
      <p:grpSp>
        <p:nvGrpSpPr>
          <p:cNvPr id="175" name="Rounded Rectangle 15"/>
          <p:cNvGrpSpPr/>
          <p:nvPr/>
        </p:nvGrpSpPr>
        <p:grpSpPr>
          <a:xfrm>
            <a:off x="3746286" y="3758457"/>
            <a:ext cx="1149158" cy="675289"/>
            <a:chOff x="0" y="0"/>
            <a:chExt cx="1149156" cy="675287"/>
          </a:xfrm>
        </p:grpSpPr>
        <p:sp>
          <p:nvSpPr>
            <p:cNvPr id="173" name="Rettangolo arrotondato"/>
            <p:cNvSpPr/>
            <p:nvPr/>
          </p:nvSpPr>
          <p:spPr>
            <a:xfrm>
              <a:off x="0" y="0"/>
              <a:ext cx="1149158" cy="67528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4" name="Master di 1° livello"/>
            <p:cNvSpPr txBox="1"/>
            <p:nvPr/>
          </p:nvSpPr>
          <p:spPr>
            <a:xfrm>
              <a:off x="74458" y="80247"/>
              <a:ext cx="1000241" cy="514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Master di 1° livello</a:t>
              </a:r>
            </a:p>
          </p:txBody>
        </p:sp>
      </p:grpSp>
      <p:grpSp>
        <p:nvGrpSpPr>
          <p:cNvPr id="178" name="Rounded Rectangle 16"/>
          <p:cNvGrpSpPr/>
          <p:nvPr/>
        </p:nvGrpSpPr>
        <p:grpSpPr>
          <a:xfrm>
            <a:off x="7517920" y="3649883"/>
            <a:ext cx="1248342" cy="710822"/>
            <a:chOff x="0" y="-1"/>
            <a:chExt cx="1248340" cy="710821"/>
          </a:xfrm>
        </p:grpSpPr>
        <p:sp>
          <p:nvSpPr>
            <p:cNvPr id="176" name="Rettangolo arrotondato"/>
            <p:cNvSpPr/>
            <p:nvPr/>
          </p:nvSpPr>
          <p:spPr>
            <a:xfrm>
              <a:off x="0" y="-2"/>
              <a:ext cx="1248341" cy="710823"/>
            </a:xfrm>
            <a:prstGeom prst="roundRect">
              <a:avLst>
                <a:gd name="adj" fmla="val 16667"/>
              </a:avLst>
            </a:prstGeom>
            <a:solidFill>
              <a:srgbClr val="9D202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7" name="Computer Science"/>
            <p:cNvSpPr txBox="1"/>
            <p:nvPr/>
          </p:nvSpPr>
          <p:spPr>
            <a:xfrm>
              <a:off x="76192" y="59914"/>
              <a:ext cx="1095956" cy="590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Computer Science</a:t>
              </a:r>
            </a:p>
          </p:txBody>
        </p:sp>
      </p:grpSp>
      <p:grpSp>
        <p:nvGrpSpPr>
          <p:cNvPr id="181" name="Rounded Rectangle 17"/>
          <p:cNvGrpSpPr/>
          <p:nvPr/>
        </p:nvGrpSpPr>
        <p:grpSpPr>
          <a:xfrm>
            <a:off x="8894498" y="3616284"/>
            <a:ext cx="2731967" cy="817470"/>
            <a:chOff x="0" y="-1"/>
            <a:chExt cx="2731965" cy="817468"/>
          </a:xfrm>
        </p:grpSpPr>
        <p:sp>
          <p:nvSpPr>
            <p:cNvPr id="179" name="Rettangolo arrotondato"/>
            <p:cNvSpPr/>
            <p:nvPr/>
          </p:nvSpPr>
          <p:spPr>
            <a:xfrm>
              <a:off x="0" y="-2"/>
              <a:ext cx="2731967" cy="817470"/>
            </a:xfrm>
            <a:prstGeom prst="roundRect">
              <a:avLst>
                <a:gd name="adj" fmla="val 16667"/>
              </a:avLst>
            </a:prstGeom>
            <a:solidFill>
              <a:srgbClr val="9D202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0" name="Sicurezza Informatica"/>
            <p:cNvSpPr txBox="1"/>
            <p:nvPr/>
          </p:nvSpPr>
          <p:spPr>
            <a:xfrm>
              <a:off x="81398" y="240239"/>
              <a:ext cx="2569169" cy="336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Sicurezza Informatica </a:t>
              </a:r>
            </a:p>
          </p:txBody>
        </p:sp>
      </p:grpSp>
      <p:sp>
        <p:nvSpPr>
          <p:cNvPr id="182" name="Straight Arrow Connector 26"/>
          <p:cNvSpPr/>
          <p:nvPr/>
        </p:nvSpPr>
        <p:spPr>
          <a:xfrm>
            <a:off x="3587963" y="2976546"/>
            <a:ext cx="23697" cy="2985488"/>
          </a:xfrm>
          <a:prstGeom prst="line">
            <a:avLst/>
          </a:prstGeom>
          <a:ln w="63500" cap="rnd">
            <a:solidFill>
              <a:srgbClr val="FFFB00">
                <a:alpha val="87973"/>
              </a:srgbClr>
            </a:solidFill>
            <a:tailEnd type="triangle"/>
          </a:ln>
          <a:effectLst>
            <a:outerShdw blurRad="25400" dist="127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85" name="Rounded Rectangle 19"/>
          <p:cNvGrpSpPr/>
          <p:nvPr/>
        </p:nvGrpSpPr>
        <p:grpSpPr>
          <a:xfrm>
            <a:off x="4540608" y="2085027"/>
            <a:ext cx="1458552" cy="938344"/>
            <a:chOff x="0" y="0"/>
            <a:chExt cx="1458550" cy="938343"/>
          </a:xfrm>
        </p:grpSpPr>
        <p:sp>
          <p:nvSpPr>
            <p:cNvPr id="183" name="Rettangolo arrotondato"/>
            <p:cNvSpPr/>
            <p:nvPr/>
          </p:nvSpPr>
          <p:spPr>
            <a:xfrm>
              <a:off x="0" y="0"/>
              <a:ext cx="1458551" cy="938344"/>
            </a:xfrm>
            <a:prstGeom prst="roundRect">
              <a:avLst>
                <a:gd name="adj" fmla="val 16667"/>
              </a:avLst>
            </a:prstGeom>
            <a:solidFill>
              <a:srgbClr val="5AA0F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4" name="Informatica"/>
            <p:cNvSpPr txBox="1"/>
            <p:nvPr/>
          </p:nvSpPr>
          <p:spPr>
            <a:xfrm>
              <a:off x="87299" y="300675"/>
              <a:ext cx="1283952" cy="336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Informatica</a:t>
              </a:r>
            </a:p>
          </p:txBody>
        </p:sp>
      </p:grpSp>
      <p:sp>
        <p:nvSpPr>
          <p:cNvPr id="186" name="Straight Arrow Connector 49"/>
          <p:cNvSpPr/>
          <p:nvPr/>
        </p:nvSpPr>
        <p:spPr>
          <a:xfrm flipH="1">
            <a:off x="4314937" y="4433739"/>
            <a:ext cx="5929" cy="1516444"/>
          </a:xfrm>
          <a:prstGeom prst="line">
            <a:avLst/>
          </a:prstGeom>
          <a:ln w="63500" cap="rnd">
            <a:solidFill>
              <a:srgbClr val="00B0F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7" name="Straight Arrow Connector 51"/>
          <p:cNvSpPr/>
          <p:nvPr/>
        </p:nvSpPr>
        <p:spPr>
          <a:xfrm flipH="1">
            <a:off x="4320864" y="3071323"/>
            <a:ext cx="5927" cy="687136"/>
          </a:xfrm>
          <a:prstGeom prst="line">
            <a:avLst/>
          </a:prstGeom>
          <a:ln w="63500" cap="rnd">
            <a:solidFill>
              <a:srgbClr val="FFFB00">
                <a:alpha val="82748"/>
              </a:srgb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TextBox 56"/>
          <p:cNvSpPr txBox="1"/>
          <p:nvPr/>
        </p:nvSpPr>
        <p:spPr>
          <a:xfrm>
            <a:off x="9541019" y="4159322"/>
            <a:ext cx="1437329" cy="2353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493" tIns="41493" rIns="41493" bIns="41493">
            <a:spAutoFit/>
          </a:bodyPr>
          <a:lstStyle>
            <a:lvl1pPr algn="ctr" defTabSz="742758"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Sede di Taranto</a:t>
            </a:r>
          </a:p>
        </p:txBody>
      </p:sp>
      <p:sp>
        <p:nvSpPr>
          <p:cNvPr id="189" name="Straight Arrow Connector 60"/>
          <p:cNvSpPr/>
          <p:nvPr/>
        </p:nvSpPr>
        <p:spPr>
          <a:xfrm flipH="1">
            <a:off x="5999152" y="4444169"/>
            <a:ext cx="5929" cy="1516446"/>
          </a:xfrm>
          <a:prstGeom prst="line">
            <a:avLst/>
          </a:prstGeom>
          <a:ln w="63500" cap="rnd">
            <a:solidFill>
              <a:srgbClr val="3B3B3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0" name="Straight Arrow Connector 61"/>
          <p:cNvSpPr/>
          <p:nvPr/>
        </p:nvSpPr>
        <p:spPr>
          <a:xfrm flipH="1">
            <a:off x="7491455" y="4341186"/>
            <a:ext cx="10" cy="592348"/>
          </a:xfrm>
          <a:prstGeom prst="line">
            <a:avLst/>
          </a:prstGeom>
          <a:ln w="63500" cap="rnd">
            <a:solidFill>
              <a:srgbClr val="3B3B3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1" name="Straight Arrow Connector 64"/>
          <p:cNvSpPr/>
          <p:nvPr/>
        </p:nvSpPr>
        <p:spPr>
          <a:xfrm flipH="1">
            <a:off x="10827380" y="4546829"/>
            <a:ext cx="4252" cy="386705"/>
          </a:xfrm>
          <a:prstGeom prst="line">
            <a:avLst/>
          </a:prstGeom>
          <a:ln w="63500" cap="rnd">
            <a:solidFill>
              <a:srgbClr val="3B3B3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2" name="Straight Arrow Connector 71"/>
          <p:cNvSpPr/>
          <p:nvPr/>
        </p:nvSpPr>
        <p:spPr>
          <a:xfrm flipH="1">
            <a:off x="9145385" y="5627475"/>
            <a:ext cx="4154" cy="342149"/>
          </a:xfrm>
          <a:prstGeom prst="line">
            <a:avLst/>
          </a:prstGeom>
          <a:ln w="63500" cap="rnd">
            <a:solidFill>
              <a:srgbClr val="00B0F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3" name="Straight Arrow Connector 73"/>
          <p:cNvSpPr/>
          <p:nvPr/>
        </p:nvSpPr>
        <p:spPr>
          <a:xfrm flipH="1">
            <a:off x="10816159" y="5509002"/>
            <a:ext cx="2840" cy="471050"/>
          </a:xfrm>
          <a:prstGeom prst="line">
            <a:avLst/>
          </a:prstGeom>
          <a:ln w="63500" cap="rnd">
            <a:solidFill>
              <a:srgbClr val="00B0F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4" name="Straight Arrow Connector 74"/>
          <p:cNvSpPr/>
          <p:nvPr/>
        </p:nvSpPr>
        <p:spPr>
          <a:xfrm flipH="1">
            <a:off x="7499132" y="5497155"/>
            <a:ext cx="2841" cy="471050"/>
          </a:xfrm>
          <a:prstGeom prst="line">
            <a:avLst/>
          </a:prstGeom>
          <a:ln w="63500" cap="rnd">
            <a:solidFill>
              <a:srgbClr val="00B0F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97" name="Rounded Rectangle 33"/>
          <p:cNvGrpSpPr/>
          <p:nvPr/>
        </p:nvGrpSpPr>
        <p:grpSpPr>
          <a:xfrm>
            <a:off x="6323817" y="3652643"/>
            <a:ext cx="1106694" cy="710822"/>
            <a:chOff x="0" y="-1"/>
            <a:chExt cx="1106693" cy="710821"/>
          </a:xfrm>
        </p:grpSpPr>
        <p:sp>
          <p:nvSpPr>
            <p:cNvPr id="195" name="Rettangolo arrotondato"/>
            <p:cNvSpPr/>
            <p:nvPr/>
          </p:nvSpPr>
          <p:spPr>
            <a:xfrm>
              <a:off x="-1" y="-2"/>
              <a:ext cx="1106695" cy="710823"/>
            </a:xfrm>
            <a:prstGeom prst="roundRect">
              <a:avLst>
                <a:gd name="adj" fmla="val 16667"/>
              </a:avLst>
            </a:prstGeom>
            <a:solidFill>
              <a:srgbClr val="9D202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6" name="Data…"/>
            <p:cNvSpPr txBox="1"/>
            <p:nvPr/>
          </p:nvSpPr>
          <p:spPr>
            <a:xfrm>
              <a:off x="76192" y="59914"/>
              <a:ext cx="954309" cy="590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/>
            <a:p>
              <a:pPr algn="ctr" defTabSz="413495">
                <a:defRPr sz="1600" b="1">
                  <a:solidFill>
                    <a:srgbClr val="FFFF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Data</a:t>
              </a:r>
              <a:endParaRPr>
                <a:solidFill>
                  <a:srgbClr val="FFFFFF"/>
                </a:solidFill>
              </a:endParaRPr>
            </a:p>
            <a:p>
              <a:pPr algn="ctr" defTabSz="413495">
                <a:defRPr sz="1600" b="1">
                  <a:solidFill>
                    <a:srgbClr val="FFFF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Science</a:t>
              </a:r>
            </a:p>
          </p:txBody>
        </p:sp>
      </p:grpSp>
      <p:sp>
        <p:nvSpPr>
          <p:cNvPr id="198" name="TextBox 2"/>
          <p:cNvSpPr txBox="1"/>
          <p:nvPr/>
        </p:nvSpPr>
        <p:spPr>
          <a:xfrm rot="19979564">
            <a:off x="6129210" y="3465701"/>
            <a:ext cx="594460" cy="33698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508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493" tIns="41493" rIns="41493" bIns="41493">
            <a:spAutoFit/>
          </a:bodyPr>
          <a:lstStyle/>
          <a:p>
            <a:pPr defTabSz="413495">
              <a:defRPr sz="1600" b="1">
                <a:solidFill>
                  <a:srgbClr val="0A4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NEW</a:t>
            </a:r>
            <a:r>
              <a:rPr b="0"/>
              <a:t>!</a:t>
            </a:r>
          </a:p>
        </p:txBody>
      </p:sp>
      <p:sp>
        <p:nvSpPr>
          <p:cNvPr id="199" name="Straight Arrow Connector 34"/>
          <p:cNvSpPr/>
          <p:nvPr/>
        </p:nvSpPr>
        <p:spPr>
          <a:xfrm flipH="1">
            <a:off x="8860125" y="2811907"/>
            <a:ext cx="5927" cy="687136"/>
          </a:xfrm>
          <a:prstGeom prst="line">
            <a:avLst/>
          </a:prstGeom>
          <a:ln w="63500" cap="rnd">
            <a:solidFill>
              <a:srgbClr val="FFFB00">
                <a:alpha val="82748"/>
              </a:srgb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02" name="Rounded Rectangle 20"/>
          <p:cNvGrpSpPr/>
          <p:nvPr/>
        </p:nvGrpSpPr>
        <p:grpSpPr>
          <a:xfrm>
            <a:off x="6048479" y="2071228"/>
            <a:ext cx="2799157" cy="952143"/>
            <a:chOff x="0" y="0"/>
            <a:chExt cx="2799155" cy="952141"/>
          </a:xfrm>
        </p:grpSpPr>
        <p:sp>
          <p:nvSpPr>
            <p:cNvPr id="200" name="Rettangolo arrotondato"/>
            <p:cNvSpPr/>
            <p:nvPr/>
          </p:nvSpPr>
          <p:spPr>
            <a:xfrm>
              <a:off x="-1" y="-1"/>
              <a:ext cx="2799156" cy="952143"/>
            </a:xfrm>
            <a:prstGeom prst="roundRect">
              <a:avLst>
                <a:gd name="adj" fmla="val 16667"/>
              </a:avLst>
            </a:prstGeom>
            <a:solidFill>
              <a:srgbClr val="E6C133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6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1" name="Informatica e Tecnologie per la Produzione del SW"/>
            <p:cNvSpPr txBox="1"/>
            <p:nvPr/>
          </p:nvSpPr>
          <p:spPr>
            <a:xfrm>
              <a:off x="87973" y="180575"/>
              <a:ext cx="2623208" cy="590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Informatica e Tecnologie per la Produzione del SW</a:t>
              </a:r>
            </a:p>
          </p:txBody>
        </p:sp>
      </p:grpSp>
      <p:grpSp>
        <p:nvGrpSpPr>
          <p:cNvPr id="205" name="Rounded Rectangle 21"/>
          <p:cNvGrpSpPr/>
          <p:nvPr/>
        </p:nvGrpSpPr>
        <p:grpSpPr>
          <a:xfrm>
            <a:off x="8896960" y="2064311"/>
            <a:ext cx="2729503" cy="959629"/>
            <a:chOff x="0" y="0"/>
            <a:chExt cx="2729501" cy="959627"/>
          </a:xfrm>
        </p:grpSpPr>
        <p:sp>
          <p:nvSpPr>
            <p:cNvPr id="203" name="Rettangolo arrotondato"/>
            <p:cNvSpPr/>
            <p:nvPr/>
          </p:nvSpPr>
          <p:spPr>
            <a:xfrm>
              <a:off x="0" y="0"/>
              <a:ext cx="2729503" cy="959628"/>
            </a:xfrm>
            <a:prstGeom prst="roundRect">
              <a:avLst>
                <a:gd name="adj" fmla="val 16667"/>
              </a:avLst>
            </a:prstGeom>
            <a:solidFill>
              <a:srgbClr val="CDE58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1067330">
                <a:lnSpc>
                  <a:spcPct val="90000"/>
                </a:lnSpc>
                <a:spcBef>
                  <a:spcPts val="600"/>
                </a:spcBef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4" name="Informatica e Comunicazione Digitale"/>
            <p:cNvSpPr txBox="1"/>
            <p:nvPr/>
          </p:nvSpPr>
          <p:spPr>
            <a:xfrm>
              <a:off x="88338" y="197019"/>
              <a:ext cx="2552827" cy="565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1067330">
                <a:lnSpc>
                  <a:spcPct val="90000"/>
                </a:lnSpc>
                <a:spcBef>
                  <a:spcPts val="600"/>
                </a:spcBef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Informatica e Comunicazione Digitale </a:t>
              </a:r>
            </a:p>
          </p:txBody>
        </p:sp>
      </p:grpSp>
      <p:sp>
        <p:nvSpPr>
          <p:cNvPr id="206" name="TextBox 57"/>
          <p:cNvSpPr txBox="1"/>
          <p:nvPr/>
        </p:nvSpPr>
        <p:spPr>
          <a:xfrm>
            <a:off x="9542608" y="2746479"/>
            <a:ext cx="1435740" cy="2353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493" tIns="41493" rIns="41493" bIns="41493">
            <a:spAutoFit/>
          </a:bodyPr>
          <a:lstStyle>
            <a:lvl1pPr algn="ctr" defTabSz="742758"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Sede di Taranto</a:t>
            </a:r>
          </a:p>
        </p:txBody>
      </p:sp>
      <p:grpSp>
        <p:nvGrpSpPr>
          <p:cNvPr id="211" name="Group 30"/>
          <p:cNvGrpSpPr/>
          <p:nvPr/>
        </p:nvGrpSpPr>
        <p:grpSpPr>
          <a:xfrm>
            <a:off x="3120341" y="5957130"/>
            <a:ext cx="8637302" cy="548449"/>
            <a:chOff x="-1" y="-1"/>
            <a:chExt cx="8637300" cy="548448"/>
          </a:xfrm>
        </p:grpSpPr>
        <p:sp>
          <p:nvSpPr>
            <p:cNvPr id="207" name="Rectangle 31"/>
            <p:cNvSpPr/>
            <p:nvPr/>
          </p:nvSpPr>
          <p:spPr>
            <a:xfrm>
              <a:off x="-1" y="-1"/>
              <a:ext cx="8637301" cy="548447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13495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10" name="Rectangle 32"/>
            <p:cNvGrpSpPr/>
            <p:nvPr/>
          </p:nvGrpSpPr>
          <p:grpSpPr>
            <a:xfrm>
              <a:off x="-2" y="-2"/>
              <a:ext cx="8637302" cy="548449"/>
              <a:chOff x="0" y="0"/>
              <a:chExt cx="8637300" cy="548448"/>
            </a:xfrm>
          </p:grpSpPr>
          <p:sp>
            <p:nvSpPr>
              <p:cNvPr id="208" name="Rettangolo"/>
              <p:cNvSpPr/>
              <p:nvPr/>
            </p:nvSpPr>
            <p:spPr>
              <a:xfrm>
                <a:off x="-1" y="-1"/>
                <a:ext cx="8637301" cy="548449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93609">
                  <a:lnSpc>
                    <a:spcPct val="90000"/>
                  </a:lnSpc>
                  <a:spcBef>
                    <a:spcPts val="600"/>
                  </a:spcBef>
                  <a:defRPr sz="2000">
                    <a:solidFill>
                      <a:srgbClr val="072B4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09" name="Mondo del lavoro"/>
              <p:cNvSpPr txBox="1"/>
              <p:nvPr/>
            </p:nvSpPr>
            <p:spPr>
              <a:xfrm>
                <a:off x="-1" y="91911"/>
                <a:ext cx="8637301" cy="3646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9908" tIns="29908" rIns="29908" bIns="29908" numCol="1" anchor="ctr">
                <a:spAutoFit/>
              </a:bodyPr>
              <a:lstStyle>
                <a:lvl1pPr algn="ctr" defTabSz="2093609">
                  <a:lnSpc>
                    <a:spcPct val="90000"/>
                  </a:lnSpc>
                  <a:spcBef>
                    <a:spcPts val="900"/>
                  </a:spcBef>
                  <a:defRPr sz="2000">
                    <a:solidFill>
                      <a:srgbClr val="072B4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Mondo del lavoro</a:t>
                </a:r>
              </a:p>
            </p:txBody>
          </p:sp>
        </p:grpSp>
      </p:grpSp>
      <p:pic>
        <p:nvPicPr>
          <p:cNvPr id="212" name="Segnaposto contenuto 2" descr="Segnaposto contenut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385" y="145400"/>
            <a:ext cx="3732277" cy="136498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utti i CdL sono a numero aperto"/>
          <p:cNvSpPr txBox="1"/>
          <p:nvPr/>
        </p:nvSpPr>
        <p:spPr>
          <a:xfrm>
            <a:off x="7591556" y="1526822"/>
            <a:ext cx="3886542" cy="385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0433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CdL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a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aperto</a:t>
            </a:r>
            <a:endParaRPr dirty="0"/>
          </a:p>
        </p:txBody>
      </p:sp>
      <p:sp>
        <p:nvSpPr>
          <p:cNvPr id="60" name="CasellaDiTesto 15">
            <a:extLst>
              <a:ext uri="{FF2B5EF4-FFF2-40B4-BE49-F238E27FC236}">
                <a16:creationId xmlns:a16="http://schemas.microsoft.com/office/drawing/2014/main" id="{A1ACB144-124C-8E43-9A3F-A1362546607D}"/>
              </a:ext>
            </a:extLst>
          </p:cNvPr>
          <p:cNvSpPr txBox="1"/>
          <p:nvPr/>
        </p:nvSpPr>
        <p:spPr>
          <a:xfrm>
            <a:off x="5626159" y="395603"/>
            <a:ext cx="6252957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4000" b="1" dirty="0" err="1">
                <a:latin typeface="Calibri Light"/>
                <a:cs typeface="Calibri Light"/>
              </a:rPr>
              <a:t>Dipartimento</a:t>
            </a:r>
            <a:r>
              <a:rPr sz="4000" b="1" dirty="0">
                <a:latin typeface="Calibri Light"/>
                <a:cs typeface="Calibri Light"/>
              </a:rPr>
              <a:t> di Informatica</a:t>
            </a:r>
          </a:p>
        </p:txBody>
      </p:sp>
      <p:sp>
        <p:nvSpPr>
          <p:cNvPr id="61" name="Referenti…">
            <a:extLst>
              <a:ext uri="{FF2B5EF4-FFF2-40B4-BE49-F238E27FC236}">
                <a16:creationId xmlns:a16="http://schemas.microsoft.com/office/drawing/2014/main" id="{9B9E060B-8899-DA44-A299-E58311EEA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771" y="1692049"/>
            <a:ext cx="3058267" cy="713556"/>
          </a:xfrm>
          <a:prstGeom prst="rect">
            <a:avLst/>
          </a:prstGeom>
        </p:spPr>
        <p:txBody>
          <a:bodyPr lIns="91436" tIns="91436" rIns="91436" bIns="91436" anchor="b"/>
          <a:lstStyle/>
          <a:p>
            <a:pPr defTabSz="456719">
              <a:lnSpc>
                <a:spcPct val="100000"/>
              </a:lnSpc>
              <a:defRPr sz="2100" u="sng"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Referenti</a:t>
            </a:r>
            <a:r>
              <a:rPr u="none" dirty="0">
                <a:solidFill>
                  <a:srgbClr val="BAE7F6"/>
                </a:solidFill>
              </a:rPr>
              <a:t> </a:t>
            </a:r>
            <a:endParaRPr dirty="0">
              <a:solidFill>
                <a:srgbClr val="BAE7F6"/>
              </a:solidFill>
            </a:endParaRPr>
          </a:p>
          <a:p>
            <a:pPr defTabSz="456719">
              <a:lnSpc>
                <a:spcPct val="100000"/>
              </a:lnSpc>
              <a:defRPr sz="13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(E-mail: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nome.cognome@uniba.it</a:t>
            </a:r>
            <a:r>
              <a:rPr dirty="0"/>
              <a:t>)</a:t>
            </a:r>
          </a:p>
        </p:txBody>
      </p:sp>
      <p:sp>
        <p:nvSpPr>
          <p:cNvPr id="62" name="Direttore Dipartimento: Prof. Donato Malerba…">
            <a:extLst>
              <a:ext uri="{FF2B5EF4-FFF2-40B4-BE49-F238E27FC236}">
                <a16:creationId xmlns:a16="http://schemas.microsoft.com/office/drawing/2014/main" id="{953EB772-C252-2440-9742-29C01E2645D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77037" y="2336799"/>
            <a:ext cx="3274606" cy="4036924"/>
          </a:xfrm>
          <a:prstGeom prst="rect">
            <a:avLst/>
          </a:prstGeom>
        </p:spPr>
        <p:txBody>
          <a:bodyPr lIns="91436" tIns="91436" rIns="91436" bIns="91436"/>
          <a:lstStyle/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Direttore</a:t>
            </a:r>
            <a:r>
              <a:rPr dirty="0"/>
              <a:t> </a:t>
            </a:r>
            <a:r>
              <a:rPr dirty="0" err="1"/>
              <a:t>Dipartimento</a:t>
            </a:r>
            <a:r>
              <a:rPr dirty="0"/>
              <a:t>: </a:t>
            </a:r>
            <a:r>
              <a:rPr dirty="0">
                <a:solidFill>
                  <a:srgbClr val="0433FF"/>
                </a:solidFill>
              </a:rPr>
              <a:t>Prof. Donato </a:t>
            </a:r>
            <a:r>
              <a:rPr dirty="0" err="1">
                <a:solidFill>
                  <a:srgbClr val="0433FF"/>
                </a:solidFill>
              </a:rPr>
              <a:t>Malerba</a:t>
            </a:r>
            <a:endParaRPr dirty="0">
              <a:solidFill>
                <a:srgbClr val="0433FF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Coordinatore</a:t>
            </a:r>
            <a:r>
              <a:rPr dirty="0"/>
              <a:t> </a:t>
            </a:r>
            <a:r>
              <a:rPr dirty="0" err="1"/>
              <a:t>Consiglio</a:t>
            </a:r>
            <a:r>
              <a:rPr dirty="0"/>
              <a:t> di </a:t>
            </a:r>
            <a:r>
              <a:rPr dirty="0" err="1"/>
              <a:t>Interclasse</a:t>
            </a:r>
            <a:r>
              <a:rPr dirty="0"/>
              <a:t>: </a:t>
            </a:r>
            <a:r>
              <a:rPr dirty="0">
                <a:solidFill>
                  <a:srgbClr val="0433FF"/>
                </a:solidFill>
              </a:rPr>
              <a:t>Prof. Giovanni </a:t>
            </a:r>
            <a:r>
              <a:rPr dirty="0" err="1">
                <a:solidFill>
                  <a:srgbClr val="0433FF"/>
                </a:solidFill>
              </a:rPr>
              <a:t>Dimauro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Referente</a:t>
            </a:r>
            <a:r>
              <a:rPr dirty="0"/>
              <a:t> per </a:t>
            </a:r>
            <a:r>
              <a:rPr dirty="0" err="1"/>
              <a:t>l’Orientamento</a:t>
            </a:r>
            <a:r>
              <a:rPr dirty="0"/>
              <a:t>:  </a:t>
            </a:r>
            <a:r>
              <a:rPr dirty="0" err="1">
                <a:solidFill>
                  <a:srgbClr val="0433FF"/>
                </a:solidFill>
              </a:rPr>
              <a:t>Prof.ssa</a:t>
            </a:r>
            <a:r>
              <a:rPr dirty="0">
                <a:solidFill>
                  <a:srgbClr val="0433FF"/>
                </a:solidFill>
              </a:rPr>
              <a:t> Claudia </a:t>
            </a:r>
            <a:r>
              <a:rPr dirty="0" err="1">
                <a:solidFill>
                  <a:srgbClr val="0433FF"/>
                </a:solidFill>
              </a:rPr>
              <a:t>d’Amato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/>
              <a:t>Manager </a:t>
            </a:r>
            <a:r>
              <a:rPr dirty="0" err="1"/>
              <a:t>Didattico</a:t>
            </a:r>
            <a:r>
              <a:rPr dirty="0"/>
              <a:t>: </a:t>
            </a:r>
            <a:r>
              <a:rPr dirty="0" err="1">
                <a:solidFill>
                  <a:srgbClr val="0433FF"/>
                </a:solidFill>
              </a:rPr>
              <a:t>Dott.ssa</a:t>
            </a:r>
            <a:r>
              <a:rPr dirty="0">
                <a:solidFill>
                  <a:srgbClr val="0433FF"/>
                </a:solidFill>
              </a:rPr>
              <a:t> Marcella </a:t>
            </a:r>
            <a:r>
              <a:rPr dirty="0" err="1">
                <a:solidFill>
                  <a:srgbClr val="0433FF"/>
                </a:solidFill>
              </a:rPr>
              <a:t>Cives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Didattica</a:t>
            </a:r>
            <a:r>
              <a:rPr dirty="0"/>
              <a:t> e </a:t>
            </a:r>
            <a:r>
              <a:rPr dirty="0" err="1"/>
              <a:t>servizi</a:t>
            </a:r>
            <a:r>
              <a:rPr dirty="0"/>
              <a:t> </a:t>
            </a:r>
            <a:r>
              <a:rPr dirty="0" err="1"/>
              <a:t>agli</a:t>
            </a:r>
            <a:r>
              <a:rPr dirty="0"/>
              <a:t> </a:t>
            </a:r>
            <a:r>
              <a:rPr dirty="0" err="1"/>
              <a:t>studenti</a:t>
            </a:r>
            <a:r>
              <a:rPr dirty="0"/>
              <a:t>:</a:t>
            </a:r>
            <a:r>
              <a:rPr dirty="0">
                <a:solidFill>
                  <a:srgbClr val="92E0E9"/>
                </a:solidFill>
              </a:rPr>
              <a:t> </a:t>
            </a:r>
            <a:r>
              <a:rPr dirty="0" err="1">
                <a:solidFill>
                  <a:srgbClr val="0433FF"/>
                </a:solidFill>
              </a:rPr>
              <a:t>Sig.ra</a:t>
            </a:r>
            <a:r>
              <a:rPr dirty="0">
                <a:solidFill>
                  <a:srgbClr val="0433FF"/>
                </a:solidFill>
              </a:rPr>
              <a:t> Ida </a:t>
            </a:r>
            <a:r>
              <a:rPr dirty="0" err="1">
                <a:solidFill>
                  <a:srgbClr val="0433FF"/>
                </a:solidFill>
              </a:rPr>
              <a:t>Mastroviti</a:t>
            </a:r>
            <a:endParaRPr dirty="0">
              <a:solidFill>
                <a:srgbClr val="0433FF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>
                <a:solidFill>
                  <a:srgbClr val="FF2600"/>
                </a:solidFill>
              </a:defRPr>
            </a:pPr>
            <a:r>
              <a:rPr dirty="0" err="1"/>
              <a:t>Iniziative</a:t>
            </a:r>
            <a:r>
              <a:rPr dirty="0"/>
              <a:t> di </a:t>
            </a:r>
            <a:r>
              <a:rPr dirty="0" err="1"/>
              <a:t>Orientamento</a:t>
            </a:r>
            <a:r>
              <a:rPr dirty="0"/>
              <a:t>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https://www.uniba.it/ricerca/dipartimenti/informatica/tutorato/orientamento-e-tutorato-1</a:t>
            </a:r>
            <a:r>
              <a:rPr dirty="0">
                <a:solidFill>
                  <a:srgbClr val="0433FF"/>
                </a:solidFill>
              </a:rPr>
              <a:t> </a:t>
            </a:r>
          </a:p>
          <a:p>
            <a:pPr marL="0" indent="0" defTabSz="1261872">
              <a:spcBef>
                <a:spcPts val="100"/>
              </a:spcBef>
              <a:buSzTx/>
              <a:buNone/>
              <a:defRPr sz="1600"/>
            </a:pPr>
            <a:endParaRPr dirty="0">
              <a:solidFill>
                <a:srgbClr val="0433FF"/>
              </a:solidFill>
            </a:endParaRPr>
          </a:p>
          <a:p>
            <a:pPr marL="0" indent="0" defTabSz="1261872">
              <a:spcBef>
                <a:spcPts val="100"/>
              </a:spcBef>
              <a:buSzTx/>
              <a:buNone/>
              <a:defRPr sz="1600"/>
            </a:pPr>
            <a:r>
              <a:rPr dirty="0"/>
              <a:t>E-mail: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nome.cognome@uniba.it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egnaposto contenuto 2" descr="Segnaposto contenut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385" y="145400"/>
            <a:ext cx="3732277" cy="1364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 3"/>
          <p:cNvGrpSpPr/>
          <p:nvPr/>
        </p:nvGrpSpPr>
        <p:grpSpPr>
          <a:xfrm>
            <a:off x="3569570" y="1532163"/>
            <a:ext cx="8533926" cy="1019838"/>
            <a:chOff x="0" y="0"/>
            <a:chExt cx="8533925" cy="1019836"/>
          </a:xfrm>
        </p:grpSpPr>
        <p:sp>
          <p:nvSpPr>
            <p:cNvPr id="122" name="Rectangle 4"/>
            <p:cNvSpPr/>
            <p:nvPr/>
          </p:nvSpPr>
          <p:spPr>
            <a:xfrm>
              <a:off x="0" y="0"/>
              <a:ext cx="8533926" cy="1019837"/>
            </a:xfrm>
            <a:prstGeom prst="rect">
              <a:avLst/>
            </a:prstGeom>
            <a:solidFill>
              <a:schemeClr val="accent1">
                <a:lumOff val="2019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13495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Rectangle 5"/>
            <p:cNvSpPr/>
            <p:nvPr/>
          </p:nvSpPr>
          <p:spPr>
            <a:xfrm>
              <a:off x="0" y="656708"/>
              <a:ext cx="85339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CBE9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9908" tIns="29908" rIns="29908" bIns="29908" numCol="1" anchor="ctr">
              <a:spAutoFit/>
            </a:bodyPr>
            <a:lstStyle>
              <a:lvl1pPr defTabSz="2093609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 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25" name="Rounded Rectangle 20"/>
          <p:cNvSpPr/>
          <p:nvPr/>
        </p:nvSpPr>
        <p:spPr>
          <a:xfrm>
            <a:off x="5868432" y="1661654"/>
            <a:ext cx="3936202" cy="741604"/>
          </a:xfrm>
          <a:prstGeom prst="roundRect">
            <a:avLst>
              <a:gd name="adj" fmla="val 21399"/>
            </a:avLst>
          </a:prstGeom>
          <a:solidFill>
            <a:srgbClr val="E6C133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413495">
              <a:defRPr sz="1600">
                <a:solidFill>
                  <a:srgbClr val="072B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 err="1"/>
              <a:t>Laurea</a:t>
            </a:r>
            <a:r>
              <a:rPr b="1" dirty="0"/>
              <a:t> Triennale in </a:t>
            </a:r>
            <a:r>
              <a:rPr b="1" dirty="0" err="1"/>
              <a:t>Matematica</a:t>
            </a:r>
            <a:r>
              <a:rPr b="1" dirty="0"/>
              <a:t> (L-35)</a:t>
            </a:r>
          </a:p>
        </p:txBody>
      </p:sp>
      <p:sp>
        <p:nvSpPr>
          <p:cNvPr id="126" name="Referenti…"/>
          <p:cNvSpPr txBox="1">
            <a:spLocks noGrp="1"/>
          </p:cNvSpPr>
          <p:nvPr>
            <p:ph type="title"/>
          </p:nvPr>
        </p:nvSpPr>
        <p:spPr>
          <a:xfrm>
            <a:off x="223306" y="1468663"/>
            <a:ext cx="3058268" cy="713557"/>
          </a:xfrm>
          <a:prstGeom prst="rect">
            <a:avLst/>
          </a:prstGeom>
        </p:spPr>
        <p:txBody>
          <a:bodyPr lIns="91436" tIns="91436" rIns="91436" bIns="91436" anchor="b"/>
          <a:lstStyle/>
          <a:p>
            <a:pPr defTabSz="360808">
              <a:lnSpc>
                <a:spcPct val="100000"/>
              </a:lnSpc>
              <a:defRPr sz="1659" u="sng"/>
            </a:pPr>
            <a:r>
              <a:t>Referenti</a:t>
            </a:r>
            <a:r>
              <a:rPr u="none">
                <a:solidFill>
                  <a:srgbClr val="BAE7F6"/>
                </a:solidFill>
              </a:rPr>
              <a:t> </a:t>
            </a:r>
            <a:endParaRPr>
              <a:solidFill>
                <a:srgbClr val="BAE7F6"/>
              </a:solidFill>
            </a:endParaRPr>
          </a:p>
        </p:txBody>
      </p:sp>
      <p:sp>
        <p:nvSpPr>
          <p:cNvPr id="127" name="Direttore Dipartimento: Prof. Donato Malerba…"/>
          <p:cNvSpPr txBox="1">
            <a:spLocks noGrp="1"/>
          </p:cNvSpPr>
          <p:nvPr>
            <p:ph type="body" sz="half" idx="1"/>
          </p:nvPr>
        </p:nvSpPr>
        <p:spPr>
          <a:xfrm>
            <a:off x="27229" y="1981199"/>
            <a:ext cx="3215472" cy="8299454"/>
          </a:xfrm>
          <a:prstGeom prst="rect">
            <a:avLst/>
          </a:prstGeom>
        </p:spPr>
        <p:txBody>
          <a:bodyPr lIns="91436" tIns="91436" rIns="91436" bIns="91436"/>
          <a:lstStyle/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t>Direttore Dipartimento:        </a:t>
            </a:r>
            <a:r>
              <a:rPr>
                <a:solidFill>
                  <a:srgbClr val="0433FF"/>
                </a:solidFill>
              </a:rPr>
              <a:t>Prof.ssa Addolorata Salvatore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addolorata.salvatore@uniba.it</a:t>
            </a:r>
            <a:r>
              <a:rPr>
                <a:solidFill>
                  <a:srgbClr val="0433FF"/>
                </a:solidFill>
              </a:rPr>
              <a:t>)</a:t>
            </a: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t>Coordinatore Consiglio di Interclasse: </a:t>
            </a:r>
            <a:r>
              <a:rPr>
                <a:solidFill>
                  <a:srgbClr val="0433FF"/>
                </a:solidFill>
              </a:rPr>
              <a:t>Prof. Luciano Lopez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luciano.lopez@uniba.it</a:t>
            </a:r>
            <a:r>
              <a:rPr>
                <a:solidFill>
                  <a:srgbClr val="0433FF"/>
                </a:solidFill>
              </a:rPr>
              <a:t>)</a:t>
            </a:r>
            <a:endParaRPr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t>Referente per l’Orientamento:  </a:t>
            </a:r>
            <a:r>
              <a:rPr>
                <a:solidFill>
                  <a:srgbClr val="0433FF"/>
                </a:solidFill>
              </a:rPr>
              <a:t>Dott.ssa Mirella Cappelletti Montano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mirella.cappellettimontano@uniba.it</a:t>
            </a:r>
            <a:r>
              <a:rPr>
                <a:solidFill>
                  <a:srgbClr val="0433FF"/>
                </a:solidFill>
              </a:rPr>
              <a:t>)</a:t>
            </a:r>
            <a:endParaRPr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t>Manager Didattico:</a:t>
            </a:r>
            <a:r>
              <a:rPr>
                <a:solidFill>
                  <a:srgbClr val="0433FF"/>
                </a:solidFill>
              </a:rPr>
              <a:t>                       Sig. Roberto Dellino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roberto.dellino@uniba.it</a:t>
            </a:r>
            <a:r>
              <a:rPr>
                <a:solidFill>
                  <a:srgbClr val="0433FF"/>
                </a:solidFill>
              </a:rPr>
              <a:t>)</a:t>
            </a:r>
            <a:endParaRPr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t>Didattica e servizi agli studenti:</a:t>
            </a:r>
            <a:r>
              <a:rPr>
                <a:solidFill>
                  <a:srgbClr val="92E0E9"/>
                </a:solidFill>
              </a:rPr>
              <a:t> </a:t>
            </a:r>
            <a:r>
              <a:rPr>
                <a:solidFill>
                  <a:srgbClr val="0433FF"/>
                </a:solidFill>
              </a:rPr>
              <a:t>Sig. Sabino D’Aquino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sabino.daquino@uniba.it</a:t>
            </a:r>
            <a:r>
              <a:rPr>
                <a:solidFill>
                  <a:srgbClr val="0433FF"/>
                </a:solidFill>
              </a:rPr>
              <a:t>)</a:t>
            </a:r>
          </a:p>
          <a:p>
            <a:pPr marL="200525" indent="-200525" defTabSz="1261872">
              <a:spcBef>
                <a:spcPts val="100"/>
              </a:spcBef>
              <a:buFontTx/>
              <a:defRPr sz="1600">
                <a:solidFill>
                  <a:srgbClr val="FF2600"/>
                </a:solidFill>
              </a:defRPr>
            </a:pPr>
            <a:r>
              <a:t>Iniziative di Orientamento: 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https://www.dm.uniba.it/studenti</a:t>
            </a:r>
            <a:r>
              <a:rPr>
                <a:solidFill>
                  <a:srgbClr val="0433FF"/>
                </a:solidFill>
              </a:rPr>
              <a:t> </a:t>
            </a:r>
          </a:p>
          <a:p>
            <a:pPr marL="0" indent="0" defTabSz="1261872">
              <a:spcBef>
                <a:spcPts val="100"/>
              </a:spcBef>
              <a:buSzTx/>
              <a:buNone/>
              <a:defRPr sz="1600"/>
            </a:pPr>
            <a:endParaRPr>
              <a:solidFill>
                <a:srgbClr val="0433FF"/>
              </a:solidFill>
            </a:endParaRPr>
          </a:p>
        </p:txBody>
      </p:sp>
      <p:sp>
        <p:nvSpPr>
          <p:cNvPr id="128" name="CasellaDiTesto 15"/>
          <p:cNvSpPr txBox="1"/>
          <p:nvPr/>
        </p:nvSpPr>
        <p:spPr>
          <a:xfrm>
            <a:off x="5583936" y="268603"/>
            <a:ext cx="651108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>
              <a:defRPr sz="2800"/>
            </a:lvl1pPr>
          </a:lstStyle>
          <a:p>
            <a:pPr algn="l"/>
            <a:r>
              <a:rPr sz="4000" b="1" dirty="0" err="1">
                <a:latin typeface="Calibri Light"/>
                <a:ea typeface="+mn-ea"/>
                <a:cs typeface="Calibri Light"/>
                <a:sym typeface="Calibri"/>
              </a:rPr>
              <a:t>Dipartimento</a:t>
            </a:r>
            <a:r>
              <a:rPr sz="4000" b="1" dirty="0">
                <a:latin typeface="Calibri Light"/>
                <a:ea typeface="+mn-ea"/>
                <a:cs typeface="Calibri Light"/>
                <a:sym typeface="Calibri"/>
              </a:rPr>
              <a:t> di </a:t>
            </a:r>
            <a:r>
              <a:rPr sz="4000" b="1" dirty="0" err="1">
                <a:latin typeface="Calibri Light"/>
                <a:ea typeface="+mn-ea"/>
                <a:cs typeface="Calibri Light"/>
                <a:sym typeface="Calibri"/>
              </a:rPr>
              <a:t>Matematica</a:t>
            </a:r>
            <a:endParaRPr sz="4000" b="1" dirty="0">
              <a:latin typeface="Calibri Light"/>
              <a:ea typeface="+mn-ea"/>
              <a:cs typeface="Calibri Light"/>
              <a:sym typeface="Calibri"/>
            </a:endParaRPr>
          </a:p>
        </p:txBody>
      </p:sp>
      <p:sp>
        <p:nvSpPr>
          <p:cNvPr id="129" name="Tutti i CdL sono a numero aperto"/>
          <p:cNvSpPr txBox="1"/>
          <p:nvPr/>
        </p:nvSpPr>
        <p:spPr>
          <a:xfrm>
            <a:off x="8650894" y="1050861"/>
            <a:ext cx="2943703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0433FF"/>
                </a:solidFill>
              </a:defRPr>
            </a:lvl1pPr>
          </a:lstStyle>
          <a:p>
            <a:r>
              <a:rPr dirty="0"/>
              <a:t>Il </a:t>
            </a:r>
            <a:r>
              <a:rPr dirty="0" err="1"/>
              <a:t>CdL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a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aperto</a:t>
            </a:r>
            <a:endParaRPr dirty="0"/>
          </a:p>
        </p:txBody>
      </p:sp>
      <p:grpSp>
        <p:nvGrpSpPr>
          <p:cNvPr id="134" name="Group 30"/>
          <p:cNvGrpSpPr/>
          <p:nvPr/>
        </p:nvGrpSpPr>
        <p:grpSpPr>
          <a:xfrm>
            <a:off x="3517880" y="5995228"/>
            <a:ext cx="8637307" cy="548451"/>
            <a:chOff x="-2" y="-1"/>
            <a:chExt cx="8637306" cy="548450"/>
          </a:xfrm>
        </p:grpSpPr>
        <p:sp>
          <p:nvSpPr>
            <p:cNvPr id="130" name="Rectangle 31"/>
            <p:cNvSpPr/>
            <p:nvPr/>
          </p:nvSpPr>
          <p:spPr>
            <a:xfrm>
              <a:off x="-1" y="0"/>
              <a:ext cx="8637305" cy="548448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13495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33" name="Rectangle 32"/>
            <p:cNvGrpSpPr/>
            <p:nvPr/>
          </p:nvGrpSpPr>
          <p:grpSpPr>
            <a:xfrm>
              <a:off x="-3" y="-2"/>
              <a:ext cx="8637307" cy="548451"/>
              <a:chOff x="-1" y="0"/>
              <a:chExt cx="8637306" cy="548450"/>
            </a:xfrm>
          </p:grpSpPr>
          <p:sp>
            <p:nvSpPr>
              <p:cNvPr id="131" name="Rettangolo"/>
              <p:cNvSpPr/>
              <p:nvPr/>
            </p:nvSpPr>
            <p:spPr>
              <a:xfrm>
                <a:off x="-2" y="-1"/>
                <a:ext cx="8637307" cy="548451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93609">
                  <a:lnSpc>
                    <a:spcPct val="90000"/>
                  </a:lnSpc>
                  <a:spcBef>
                    <a:spcPts val="600"/>
                  </a:spcBef>
                  <a:defRPr sz="2000">
                    <a:solidFill>
                      <a:srgbClr val="072B4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32" name="Mondo del lavoro"/>
              <p:cNvSpPr txBox="1"/>
              <p:nvPr/>
            </p:nvSpPr>
            <p:spPr>
              <a:xfrm>
                <a:off x="-2" y="91911"/>
                <a:ext cx="8637307" cy="3646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9908" tIns="29908" rIns="29908" bIns="29908" numCol="1" anchor="ctr">
                <a:spAutoFit/>
              </a:bodyPr>
              <a:lstStyle>
                <a:lvl1pPr algn="ctr" defTabSz="2093609">
                  <a:lnSpc>
                    <a:spcPct val="90000"/>
                  </a:lnSpc>
                  <a:spcBef>
                    <a:spcPts val="900"/>
                  </a:spcBef>
                  <a:defRPr sz="2000">
                    <a:solidFill>
                      <a:srgbClr val="072B4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Mondo del lavoro</a:t>
                </a:r>
              </a:p>
            </p:txBody>
          </p:sp>
        </p:grpSp>
      </p:grpSp>
      <p:sp>
        <p:nvSpPr>
          <p:cNvPr id="135" name="Straight Arrow Connector 26"/>
          <p:cNvSpPr/>
          <p:nvPr/>
        </p:nvSpPr>
        <p:spPr>
          <a:xfrm flipH="1">
            <a:off x="3934421" y="2613242"/>
            <a:ext cx="1" cy="3347374"/>
          </a:xfrm>
          <a:prstGeom prst="line">
            <a:avLst/>
          </a:prstGeom>
          <a:ln w="63500" cap="rnd">
            <a:solidFill>
              <a:srgbClr val="FFFB00">
                <a:alpha val="87973"/>
              </a:srgbClr>
            </a:solidFill>
            <a:tailEnd type="triangle"/>
          </a:ln>
          <a:effectLst>
            <a:outerShdw blurRad="25400" dist="127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Rettangolo"/>
          <p:cNvSpPr/>
          <p:nvPr/>
        </p:nvSpPr>
        <p:spPr>
          <a:xfrm>
            <a:off x="4813918" y="2927160"/>
            <a:ext cx="7244805" cy="1310722"/>
          </a:xfrm>
          <a:prstGeom prst="rect">
            <a:avLst/>
          </a:prstGeom>
          <a:solidFill>
            <a:schemeClr val="accent5">
              <a:lumOff val="24117"/>
            </a:schemeClr>
          </a:solidFill>
          <a:ln w="3175" cap="flat">
            <a:solidFill>
              <a:srgbClr val="3B3B3B"/>
            </a:solidFill>
            <a:prstDash val="solid"/>
            <a:round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defTabSz="2093609">
              <a:lnSpc>
                <a:spcPct val="90000"/>
              </a:lnSpc>
              <a:spcBef>
                <a:spcPts val="600"/>
              </a:spcBef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0" name="Rounded Rectangle 16"/>
          <p:cNvSpPr/>
          <p:nvPr/>
        </p:nvSpPr>
        <p:spPr>
          <a:xfrm>
            <a:off x="6165948" y="2947356"/>
            <a:ext cx="4599332" cy="536032"/>
          </a:xfrm>
          <a:prstGeom prst="roundRect">
            <a:avLst>
              <a:gd name="adj" fmla="val 13343"/>
            </a:avLst>
          </a:prstGeom>
          <a:solidFill>
            <a:schemeClr val="accent6">
              <a:lumOff val="-9568"/>
            </a:schemeClr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413495">
              <a:defRPr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 err="1"/>
              <a:t>Laurea</a:t>
            </a:r>
            <a:r>
              <a:rPr b="1" dirty="0"/>
              <a:t> </a:t>
            </a:r>
            <a:r>
              <a:rPr b="1" dirty="0" err="1"/>
              <a:t>Magistrale</a:t>
            </a:r>
            <a:r>
              <a:rPr b="1" dirty="0"/>
              <a:t> In </a:t>
            </a:r>
            <a:r>
              <a:rPr b="1" dirty="0" err="1"/>
              <a:t>Matematica</a:t>
            </a:r>
            <a:r>
              <a:rPr b="1" dirty="0"/>
              <a:t> (LM-40)</a:t>
            </a:r>
          </a:p>
        </p:txBody>
      </p:sp>
      <p:sp>
        <p:nvSpPr>
          <p:cNvPr id="141" name="Straight Arrow Connector 51"/>
          <p:cNvSpPr/>
          <p:nvPr/>
        </p:nvSpPr>
        <p:spPr>
          <a:xfrm>
            <a:off x="4608572" y="2619018"/>
            <a:ext cx="1" cy="1669307"/>
          </a:xfrm>
          <a:prstGeom prst="line">
            <a:avLst/>
          </a:prstGeom>
          <a:ln w="63500" cap="rnd">
            <a:solidFill>
              <a:schemeClr val="accent5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44" name="Rounded Rectangle 15"/>
          <p:cNvGrpSpPr/>
          <p:nvPr/>
        </p:nvGrpSpPr>
        <p:grpSpPr>
          <a:xfrm>
            <a:off x="4035457" y="4306100"/>
            <a:ext cx="1149161" cy="675292"/>
            <a:chOff x="0" y="0"/>
            <a:chExt cx="1149159" cy="675290"/>
          </a:xfrm>
        </p:grpSpPr>
        <p:sp>
          <p:nvSpPr>
            <p:cNvPr id="142" name="Rettangolo arrotondato"/>
            <p:cNvSpPr/>
            <p:nvPr/>
          </p:nvSpPr>
          <p:spPr>
            <a:xfrm>
              <a:off x="0" y="0"/>
              <a:ext cx="1149160" cy="67529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3" name="Master di 1° livello"/>
            <p:cNvSpPr txBox="1"/>
            <p:nvPr/>
          </p:nvSpPr>
          <p:spPr>
            <a:xfrm>
              <a:off x="74458" y="80247"/>
              <a:ext cx="1000243" cy="514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Master di 1° livello</a:t>
              </a:r>
            </a:p>
          </p:txBody>
        </p:sp>
      </p:grpSp>
      <p:sp>
        <p:nvSpPr>
          <p:cNvPr id="145" name="Straight Arrow Connector 60"/>
          <p:cNvSpPr/>
          <p:nvPr/>
        </p:nvSpPr>
        <p:spPr>
          <a:xfrm flipH="1">
            <a:off x="5960117" y="4332359"/>
            <a:ext cx="14327" cy="1622350"/>
          </a:xfrm>
          <a:prstGeom prst="line">
            <a:avLst/>
          </a:prstGeom>
          <a:ln w="63500" cap="rnd">
            <a:solidFill>
              <a:schemeClr val="accent6">
                <a:satOff val="-3457"/>
                <a:lumOff val="1303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Straight Arrow Connector 73"/>
          <p:cNvSpPr/>
          <p:nvPr/>
        </p:nvSpPr>
        <p:spPr>
          <a:xfrm>
            <a:off x="7872458" y="2555458"/>
            <a:ext cx="1" cy="402587"/>
          </a:xfrm>
          <a:prstGeom prst="line">
            <a:avLst/>
          </a:prstGeom>
          <a:ln w="63500" cap="rnd">
            <a:solidFill>
              <a:schemeClr val="accent5">
                <a:lumOff val="12058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0B2C599-A226-6140-B1A9-7ADBE1E8D2EC}"/>
              </a:ext>
            </a:extLst>
          </p:cNvPr>
          <p:cNvGrpSpPr/>
          <p:nvPr/>
        </p:nvGrpSpPr>
        <p:grpSpPr>
          <a:xfrm>
            <a:off x="10354412" y="4306100"/>
            <a:ext cx="1149161" cy="1697409"/>
            <a:chOff x="9691964" y="4282643"/>
            <a:chExt cx="1149161" cy="1697409"/>
          </a:xfrm>
        </p:grpSpPr>
        <p:grpSp>
          <p:nvGrpSpPr>
            <p:cNvPr id="151" name="Rounded Rectangle 59"/>
            <p:cNvGrpSpPr/>
            <p:nvPr/>
          </p:nvGrpSpPr>
          <p:grpSpPr>
            <a:xfrm>
              <a:off x="9691964" y="4950523"/>
              <a:ext cx="1149161" cy="703738"/>
              <a:chOff x="1358898" y="0"/>
              <a:chExt cx="1149159" cy="703736"/>
            </a:xfrm>
          </p:grpSpPr>
          <p:sp>
            <p:nvSpPr>
              <p:cNvPr id="149" name="Rettangolo arrotondato"/>
              <p:cNvSpPr/>
              <p:nvPr/>
            </p:nvSpPr>
            <p:spPr>
              <a:xfrm>
                <a:off x="1358898" y="-1"/>
                <a:ext cx="1149161" cy="7037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25400" cap="flat">
                <a:solidFill>
                  <a:srgbClr val="AD5B2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" name="Dottorato di ricerca"/>
              <p:cNvSpPr txBox="1"/>
              <p:nvPr/>
            </p:nvSpPr>
            <p:spPr>
              <a:xfrm>
                <a:off x="1434746" y="94474"/>
                <a:ext cx="997466" cy="5147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1493" tIns="41493" rIns="41493" bIns="41493" numCol="1" anchor="ctr">
                <a:spAutoFit/>
              </a:bodyPr>
              <a:lstStyle>
                <a:lvl1pPr algn="ctr" defTabSz="413495">
                  <a:defRPr sz="14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Dottorato di ricerca</a:t>
                </a:r>
              </a:p>
            </p:txBody>
          </p:sp>
        </p:grpSp>
        <p:sp>
          <p:nvSpPr>
            <p:cNvPr id="153" name="Straight Arrow Connector 73"/>
            <p:cNvSpPr/>
            <p:nvPr/>
          </p:nvSpPr>
          <p:spPr>
            <a:xfrm flipH="1">
              <a:off x="10265425" y="5509001"/>
              <a:ext cx="2841" cy="471051"/>
            </a:xfrm>
            <a:prstGeom prst="line">
              <a:avLst/>
            </a:prstGeom>
            <a:ln w="63500" cap="rnd">
              <a:solidFill>
                <a:schemeClr val="accent2"/>
              </a:solidFill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155" name="Straight Arrow Connector 73"/>
            <p:cNvSpPr/>
            <p:nvPr/>
          </p:nvSpPr>
          <p:spPr>
            <a:xfrm>
              <a:off x="10264824" y="4282643"/>
              <a:ext cx="1721" cy="665198"/>
            </a:xfrm>
            <a:prstGeom prst="line">
              <a:avLst/>
            </a:prstGeom>
            <a:ln w="63500" cap="rnd">
              <a:solidFill>
                <a:schemeClr val="accent2"/>
              </a:solidFill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20A89C27-9EA3-924E-9F3A-99DE5132E34A}"/>
              </a:ext>
            </a:extLst>
          </p:cNvPr>
          <p:cNvGrpSpPr/>
          <p:nvPr/>
        </p:nvGrpSpPr>
        <p:grpSpPr>
          <a:xfrm>
            <a:off x="7752472" y="4288325"/>
            <a:ext cx="1149162" cy="1665086"/>
            <a:chOff x="7297878" y="4314966"/>
            <a:chExt cx="1149162" cy="1665086"/>
          </a:xfrm>
        </p:grpSpPr>
        <p:sp>
          <p:nvSpPr>
            <p:cNvPr id="152" name="Straight Arrow Connector 74"/>
            <p:cNvSpPr/>
            <p:nvPr/>
          </p:nvSpPr>
          <p:spPr>
            <a:xfrm flipH="1">
              <a:off x="7871339" y="5509001"/>
              <a:ext cx="2841" cy="471051"/>
            </a:xfrm>
            <a:prstGeom prst="line">
              <a:avLst/>
            </a:prstGeom>
            <a:ln w="63500" cap="rnd">
              <a:solidFill>
                <a:srgbClr val="00B0F0"/>
              </a:solidFill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81DA15A3-0AEC-9A4D-A3A7-0B0EB536FE37}"/>
                </a:ext>
              </a:extLst>
            </p:cNvPr>
            <p:cNvGrpSpPr/>
            <p:nvPr/>
          </p:nvGrpSpPr>
          <p:grpSpPr>
            <a:xfrm>
              <a:off x="7297878" y="4314966"/>
              <a:ext cx="1149162" cy="1353275"/>
              <a:chOff x="7297878" y="4314966"/>
              <a:chExt cx="1149162" cy="1353275"/>
            </a:xfrm>
          </p:grpSpPr>
          <p:grpSp>
            <p:nvGrpSpPr>
              <p:cNvPr id="148" name="Rounded Rectangle 18"/>
              <p:cNvGrpSpPr/>
              <p:nvPr/>
            </p:nvGrpSpPr>
            <p:grpSpPr>
              <a:xfrm>
                <a:off x="7297878" y="4936542"/>
                <a:ext cx="1149162" cy="731699"/>
                <a:chOff x="0" y="0"/>
                <a:chExt cx="1149160" cy="731697"/>
              </a:xfrm>
            </p:grpSpPr>
            <p:sp>
              <p:nvSpPr>
                <p:cNvPr id="146" name="Rettangolo arrotondato"/>
                <p:cNvSpPr/>
                <p:nvPr/>
              </p:nvSpPr>
              <p:spPr>
                <a:xfrm>
                  <a:off x="-1" y="-1"/>
                  <a:ext cx="1149161" cy="73169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12700" cap="flat">
                  <a:noFill/>
                  <a:miter lim="400000"/>
                </a:ln>
                <a:effectLst>
                  <a:outerShdw blurRad="25400" dist="12700" dir="5400000" rotWithShape="0">
                    <a:srgbClr val="000000">
                      <a:alpha val="4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 defTabSz="413495">
                    <a:defRPr sz="14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47" name="Master di 2° livello"/>
                <p:cNvSpPr txBox="1"/>
                <p:nvPr/>
              </p:nvSpPr>
              <p:spPr>
                <a:xfrm>
                  <a:off x="77211" y="108452"/>
                  <a:ext cx="994736" cy="5147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1493" tIns="41493" rIns="41493" bIns="41493" numCol="1" anchor="ctr">
                  <a:spAutoFit/>
                </a:bodyPr>
                <a:lstStyle>
                  <a:lvl1pPr algn="ctr" defTabSz="413495">
                    <a:defRPr sz="14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rPr dirty="0"/>
                    <a:t>Master di 2° </a:t>
                  </a:r>
                  <a:r>
                    <a:rPr dirty="0" err="1"/>
                    <a:t>livello</a:t>
                  </a:r>
                  <a:endParaRPr dirty="0"/>
                </a:p>
              </p:txBody>
            </p:sp>
          </p:grpSp>
          <p:sp>
            <p:nvSpPr>
              <p:cNvPr id="156" name="Straight Arrow Connector 73"/>
              <p:cNvSpPr/>
              <p:nvPr/>
            </p:nvSpPr>
            <p:spPr>
              <a:xfrm>
                <a:off x="7871339" y="4314966"/>
                <a:ext cx="1" cy="580180"/>
              </a:xfrm>
              <a:prstGeom prst="line">
                <a:avLst/>
              </a:prstGeom>
              <a:ln w="63500" cap="rnd">
                <a:solidFill>
                  <a:srgbClr val="00B0F0"/>
                </a:solidFill>
                <a:tailEnd type="triangle"/>
              </a:ln>
            </p:spPr>
            <p:txBody>
              <a:bodyPr lIns="45718" tIns="45718" rIns="45718" bIns="45718"/>
              <a:lstStyle/>
              <a:p>
                <a:endParaRPr/>
              </a:p>
            </p:txBody>
          </p:sp>
        </p:grpSp>
      </p:grpSp>
      <p:sp>
        <p:nvSpPr>
          <p:cNvPr id="157" name="Straight Arrow Connector 51"/>
          <p:cNvSpPr/>
          <p:nvPr/>
        </p:nvSpPr>
        <p:spPr>
          <a:xfrm>
            <a:off x="4608572" y="5030916"/>
            <a:ext cx="1" cy="946537"/>
          </a:xfrm>
          <a:prstGeom prst="line">
            <a:avLst/>
          </a:prstGeom>
          <a:ln w="63500" cap="rnd">
            <a:solidFill>
              <a:schemeClr val="accent5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" name="Orient. Generale"/>
          <p:cNvSpPr/>
          <p:nvPr/>
        </p:nvSpPr>
        <p:spPr>
          <a:xfrm>
            <a:off x="4813918" y="3914477"/>
            <a:ext cx="1223842" cy="1231874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600"/>
            </a:lvl1pPr>
          </a:lstStyle>
          <a:p>
            <a:r>
              <a:rPr lang="it-IT" dirty="0"/>
              <a:t>            </a:t>
            </a:r>
            <a:r>
              <a:rPr dirty="0" err="1"/>
              <a:t>Generale</a:t>
            </a:r>
            <a:r>
              <a:rPr lang="it-IT" dirty="0"/>
              <a:t>      </a:t>
            </a:r>
            <a:r>
              <a:rPr lang="it-IT" dirty="0" err="1"/>
              <a:t>Mat</a:t>
            </a:r>
            <a:r>
              <a:rPr lang="it-IT" dirty="0"/>
              <a:t>. Applicata/Supporto alla Finanza       Educazionale</a:t>
            </a:r>
          </a:p>
          <a:p>
            <a:endParaRPr lang="it-IT" dirty="0"/>
          </a:p>
          <a:p>
            <a:endParaRPr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94ACAD4-7D74-0442-8432-02F022436372}"/>
              </a:ext>
            </a:extLst>
          </p:cNvPr>
          <p:cNvSpPr/>
          <p:nvPr/>
        </p:nvSpPr>
        <p:spPr>
          <a:xfrm>
            <a:off x="7712844" y="3517307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Orientamenti</a:t>
            </a:r>
          </a:p>
        </p:txBody>
      </p:sp>
    </p:spTree>
    <p:extLst>
      <p:ext uri="{BB962C8B-B14F-4D97-AF65-F5344CB8AC3E}">
        <p14:creationId xmlns:p14="http://schemas.microsoft.com/office/powerpoint/2010/main" val="31540469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egnaposto contenuto 2" descr="Segnaposto contenut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5" y="145400"/>
            <a:ext cx="3732277" cy="1364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 3"/>
          <p:cNvGrpSpPr/>
          <p:nvPr/>
        </p:nvGrpSpPr>
        <p:grpSpPr>
          <a:xfrm>
            <a:off x="3433550" y="1674929"/>
            <a:ext cx="8728547" cy="2651657"/>
            <a:chOff x="-1" y="0"/>
            <a:chExt cx="8533925" cy="1161024"/>
          </a:xfrm>
        </p:grpSpPr>
        <p:sp>
          <p:nvSpPr>
            <p:cNvPr id="122" name="Rectangle 4"/>
            <p:cNvSpPr/>
            <p:nvPr/>
          </p:nvSpPr>
          <p:spPr>
            <a:xfrm>
              <a:off x="-1" y="0"/>
              <a:ext cx="8533925" cy="1161024"/>
            </a:xfrm>
            <a:prstGeom prst="rect">
              <a:avLst/>
            </a:prstGeom>
            <a:solidFill>
              <a:schemeClr val="accent1">
                <a:lumOff val="2019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13495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Rectangle 5"/>
            <p:cNvSpPr txBox="1"/>
            <p:nvPr/>
          </p:nvSpPr>
          <p:spPr>
            <a:xfrm>
              <a:off x="156644" y="237183"/>
              <a:ext cx="1267340" cy="378695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9908" tIns="29908" rIns="29908" bIns="29908" numCol="1" anchor="ctr">
              <a:spAutoFit/>
            </a:bodyPr>
            <a:lstStyle/>
            <a:p>
              <a:pPr defTabSz="2093609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it-IT" dirty="0"/>
                <a:t> </a:t>
              </a:r>
              <a:r>
                <a:rPr dirty="0"/>
                <a:t>Laure</a:t>
              </a:r>
              <a:r>
                <a:rPr lang="it-IT" dirty="0"/>
                <a:t>a</a:t>
              </a:r>
              <a:r>
                <a:rPr dirty="0"/>
                <a:t> </a:t>
              </a:r>
              <a:endParaRPr dirty="0">
                <a:solidFill>
                  <a:srgbClr val="FFFFFF"/>
                </a:solidFill>
              </a:endParaRPr>
            </a:p>
            <a:p>
              <a:pPr defTabSz="2093609">
                <a:lnSpc>
                  <a:spcPct val="90000"/>
                </a:lnSpc>
                <a:spcBef>
                  <a:spcPts val="900"/>
                </a:spcBef>
                <a:defRPr sz="20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 err="1"/>
                <a:t>Triennal</a:t>
              </a:r>
              <a:r>
                <a:rPr lang="it-IT" dirty="0"/>
                <a:t>e</a:t>
              </a:r>
            </a:p>
          </p:txBody>
        </p:sp>
      </p:grpSp>
      <p:grpSp>
        <p:nvGrpSpPr>
          <p:cNvPr id="127" name="Rounded Rectangle 19"/>
          <p:cNvGrpSpPr/>
          <p:nvPr/>
        </p:nvGrpSpPr>
        <p:grpSpPr>
          <a:xfrm>
            <a:off x="4951519" y="2179910"/>
            <a:ext cx="1458553" cy="938345"/>
            <a:chOff x="0" y="0"/>
            <a:chExt cx="1458551" cy="938344"/>
          </a:xfrm>
        </p:grpSpPr>
        <p:sp>
          <p:nvSpPr>
            <p:cNvPr id="125" name="Rettangolo arrotondato"/>
            <p:cNvSpPr/>
            <p:nvPr/>
          </p:nvSpPr>
          <p:spPr>
            <a:xfrm>
              <a:off x="0" y="0"/>
              <a:ext cx="1458551" cy="938344"/>
            </a:xfrm>
            <a:prstGeom prst="roundRect">
              <a:avLst>
                <a:gd name="adj" fmla="val 16667"/>
              </a:avLst>
            </a:prstGeom>
            <a:solidFill>
              <a:srgbClr val="5AA0F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6" name="Informatica"/>
            <p:cNvSpPr txBox="1"/>
            <p:nvPr/>
          </p:nvSpPr>
          <p:spPr>
            <a:xfrm>
              <a:off x="87299" y="57939"/>
              <a:ext cx="1283951" cy="822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it-IT" dirty="0"/>
                <a:t>Scienze Geologiche</a:t>
              </a:r>
            </a:p>
            <a:p>
              <a:r>
                <a:rPr lang="it-IT" dirty="0"/>
                <a:t>L-34</a:t>
              </a:r>
              <a:endParaRPr dirty="0"/>
            </a:p>
          </p:txBody>
        </p:sp>
      </p:grpSp>
      <p:grpSp>
        <p:nvGrpSpPr>
          <p:cNvPr id="130" name="Rounded Rectangle 20"/>
          <p:cNvGrpSpPr/>
          <p:nvPr/>
        </p:nvGrpSpPr>
        <p:grpSpPr>
          <a:xfrm>
            <a:off x="9232411" y="1736887"/>
            <a:ext cx="2799155" cy="952145"/>
            <a:chOff x="0" y="-1"/>
            <a:chExt cx="2799153" cy="952143"/>
          </a:xfrm>
        </p:grpSpPr>
        <p:sp>
          <p:nvSpPr>
            <p:cNvPr id="128" name="Rettangolo arrotondato"/>
            <p:cNvSpPr/>
            <p:nvPr/>
          </p:nvSpPr>
          <p:spPr>
            <a:xfrm>
              <a:off x="0" y="-1"/>
              <a:ext cx="2799153" cy="952143"/>
            </a:xfrm>
            <a:prstGeom prst="roundRect">
              <a:avLst>
                <a:gd name="adj" fmla="val 16667"/>
              </a:avLst>
            </a:prstGeom>
            <a:solidFill>
              <a:srgbClr val="E6C133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6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9" name="Informatica e Tecnologie per la Produzione del SW"/>
            <p:cNvSpPr txBox="1"/>
            <p:nvPr/>
          </p:nvSpPr>
          <p:spPr>
            <a:xfrm>
              <a:off x="87973" y="187950"/>
              <a:ext cx="2623207" cy="576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it-IT" dirty="0"/>
                <a:t>Scienze Geologiche </a:t>
              </a:r>
            </a:p>
            <a:p>
              <a:r>
                <a:rPr lang="it-IT" dirty="0"/>
                <a:t>LM74</a:t>
              </a:r>
              <a:endParaRPr dirty="0"/>
            </a:p>
          </p:txBody>
        </p:sp>
      </p:grpSp>
      <p:grpSp>
        <p:nvGrpSpPr>
          <p:cNvPr id="133" name="Rounded Rectangle 21"/>
          <p:cNvGrpSpPr/>
          <p:nvPr/>
        </p:nvGrpSpPr>
        <p:grpSpPr>
          <a:xfrm>
            <a:off x="9234356" y="2724322"/>
            <a:ext cx="2839137" cy="952145"/>
            <a:chOff x="-2978869" y="1998482"/>
            <a:chExt cx="2729503" cy="959628"/>
          </a:xfrm>
        </p:grpSpPr>
        <p:sp>
          <p:nvSpPr>
            <p:cNvPr id="131" name="Rettangolo arrotondato"/>
            <p:cNvSpPr/>
            <p:nvPr/>
          </p:nvSpPr>
          <p:spPr>
            <a:xfrm>
              <a:off x="-2978869" y="1998482"/>
              <a:ext cx="2729503" cy="959628"/>
            </a:xfrm>
            <a:prstGeom prst="roundRect">
              <a:avLst>
                <a:gd name="adj" fmla="val 16667"/>
              </a:avLst>
            </a:prstGeom>
            <a:solidFill>
              <a:srgbClr val="CDE58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1067330">
                <a:lnSpc>
                  <a:spcPct val="90000"/>
                </a:lnSpc>
                <a:spcBef>
                  <a:spcPts val="600"/>
                </a:spcBef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2" name="Informatica e Comunicazione Digitale"/>
            <p:cNvSpPr txBox="1"/>
            <p:nvPr/>
          </p:nvSpPr>
          <p:spPr>
            <a:xfrm>
              <a:off x="-2802195" y="2260556"/>
              <a:ext cx="2552829" cy="603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1067330">
                <a:lnSpc>
                  <a:spcPct val="90000"/>
                </a:lnSpc>
                <a:spcBef>
                  <a:spcPts val="600"/>
                </a:spcBef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it-IT" dirty="0"/>
                <a:t>Scienze Geofisiche</a:t>
              </a:r>
            </a:p>
            <a:p>
              <a:r>
                <a:rPr lang="it-IT" dirty="0"/>
                <a:t>LM79</a:t>
              </a:r>
              <a:endParaRPr dirty="0"/>
            </a:p>
          </p:txBody>
        </p:sp>
      </p:grpSp>
      <p:sp>
        <p:nvSpPr>
          <p:cNvPr id="152" name="Referenti…"/>
          <p:cNvSpPr txBox="1">
            <a:spLocks noGrp="1"/>
          </p:cNvSpPr>
          <p:nvPr>
            <p:ph type="title"/>
          </p:nvPr>
        </p:nvSpPr>
        <p:spPr>
          <a:xfrm>
            <a:off x="77037" y="1353866"/>
            <a:ext cx="3058267" cy="713556"/>
          </a:xfrm>
          <a:prstGeom prst="rect">
            <a:avLst/>
          </a:prstGeom>
        </p:spPr>
        <p:txBody>
          <a:bodyPr lIns="91436" tIns="91436" rIns="91436" bIns="91436" anchor="b"/>
          <a:lstStyle/>
          <a:p>
            <a:pPr defTabSz="456719">
              <a:lnSpc>
                <a:spcPct val="100000"/>
              </a:lnSpc>
              <a:defRPr sz="2100" u="sng">
                <a:latin typeface="+mn-lt"/>
                <a:ea typeface="+mn-ea"/>
                <a:cs typeface="+mn-cs"/>
                <a:sym typeface="Calibri"/>
              </a:defRPr>
            </a:pPr>
            <a:r>
              <a:rPr lang="it-IT" dirty="0"/>
              <a:t>Contatti:</a:t>
            </a:r>
            <a:r>
              <a:rPr u="none" dirty="0">
                <a:solidFill>
                  <a:srgbClr val="BAE7F6"/>
                </a:solidFill>
              </a:rPr>
              <a:t> </a:t>
            </a:r>
            <a:endParaRPr dirty="0">
              <a:solidFill>
                <a:srgbClr val="BAE7F6"/>
              </a:solidFill>
            </a:endParaRPr>
          </a:p>
        </p:txBody>
      </p:sp>
      <p:sp>
        <p:nvSpPr>
          <p:cNvPr id="153" name="Direttore Dipartimento: Prof. Donato Malerba…"/>
          <p:cNvSpPr txBox="1">
            <a:spLocks noGrp="1"/>
          </p:cNvSpPr>
          <p:nvPr>
            <p:ph type="body" sz="half" idx="1"/>
          </p:nvPr>
        </p:nvSpPr>
        <p:spPr>
          <a:xfrm>
            <a:off x="29903" y="2074582"/>
            <a:ext cx="3274606" cy="4783418"/>
          </a:xfrm>
          <a:prstGeom prst="rect">
            <a:avLst/>
          </a:prstGeom>
        </p:spPr>
        <p:txBody>
          <a:bodyPr lIns="91436" tIns="91436" rIns="91436" bIns="91436">
            <a:normAutofit fontScale="85000" lnSpcReduction="20000"/>
          </a:bodyPr>
          <a:lstStyle/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Direttore</a:t>
            </a:r>
            <a:r>
              <a:rPr dirty="0"/>
              <a:t> </a:t>
            </a:r>
            <a:r>
              <a:rPr dirty="0" err="1"/>
              <a:t>Dipartimento</a:t>
            </a:r>
            <a:r>
              <a:rPr dirty="0"/>
              <a:t>: </a:t>
            </a:r>
            <a:r>
              <a:rPr lang="it-IT" dirty="0"/>
              <a:t>                     </a:t>
            </a:r>
            <a:r>
              <a:rPr dirty="0">
                <a:solidFill>
                  <a:srgbClr val="0433FF"/>
                </a:solidFill>
              </a:rPr>
              <a:t>Prof. </a:t>
            </a:r>
            <a:r>
              <a:rPr lang="it-IT" dirty="0">
                <a:solidFill>
                  <a:srgbClr val="0433FF"/>
                </a:solidFill>
              </a:rPr>
              <a:t>Giuseppe A. Mastronuzzi</a:t>
            </a:r>
          </a:p>
          <a:p>
            <a:pPr marL="0" indent="0" defTabSz="1261872">
              <a:spcBef>
                <a:spcPts val="100"/>
              </a:spcBef>
              <a:buNone/>
              <a:defRPr sz="1600"/>
            </a:pPr>
            <a:r>
              <a:rPr lang="it-IT" dirty="0">
                <a:solidFill>
                  <a:srgbClr val="0433FF"/>
                </a:solidFill>
              </a:rPr>
              <a:t>    (direzione.geologia@uniba.it)</a:t>
            </a:r>
            <a:endParaRPr dirty="0">
              <a:solidFill>
                <a:srgbClr val="0433FF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Coordinatore</a:t>
            </a:r>
            <a:r>
              <a:rPr dirty="0"/>
              <a:t> </a:t>
            </a:r>
            <a:r>
              <a:rPr lang="it-IT" dirty="0"/>
              <a:t>Scienze Geologiche</a:t>
            </a:r>
            <a:r>
              <a:rPr dirty="0"/>
              <a:t>:</a:t>
            </a:r>
            <a:r>
              <a:rPr lang="it-IT" dirty="0"/>
              <a:t>   </a:t>
            </a:r>
            <a:r>
              <a:rPr dirty="0"/>
              <a:t> </a:t>
            </a:r>
            <a:r>
              <a:rPr dirty="0">
                <a:solidFill>
                  <a:srgbClr val="0433FF"/>
                </a:solidFill>
              </a:rPr>
              <a:t>Prof. </a:t>
            </a:r>
            <a:r>
              <a:rPr lang="it-IT" dirty="0">
                <a:solidFill>
                  <a:srgbClr val="0433FF"/>
                </a:solidFill>
              </a:rPr>
              <a:t> Domenico Liotta (</a:t>
            </a:r>
            <a:r>
              <a:rPr lang="it-IT" dirty="0">
                <a:solidFill>
                  <a:srgbClr val="0433FF"/>
                </a:solidFill>
                <a:hlinkClick r:id="rId3"/>
              </a:rPr>
              <a:t>domenico.liotta@uniba.it</a:t>
            </a:r>
            <a:r>
              <a:rPr lang="it-IT" dirty="0">
                <a:solidFill>
                  <a:srgbClr val="0433FF"/>
                </a:solidFill>
              </a:rPr>
              <a:t>)</a:t>
            </a:r>
          </a:p>
          <a:p>
            <a:pPr marL="200525" indent="-200525" defTabSz="1261872">
              <a:spcBef>
                <a:spcPts val="100"/>
              </a:spcBef>
              <a:buFontTx/>
              <a:buChar char="•"/>
              <a:defRPr sz="1600"/>
            </a:pPr>
            <a:r>
              <a:rPr lang="it-IT" dirty="0"/>
              <a:t>Coordinatore  Conservazione e Restauro dei Beni Culturali:               </a:t>
            </a:r>
            <a:r>
              <a:rPr lang="it-IT" dirty="0">
                <a:solidFill>
                  <a:srgbClr val="0433FF"/>
                </a:solidFill>
              </a:rPr>
              <a:t>Prof.  Rocco Laviano      (</a:t>
            </a:r>
            <a:r>
              <a:rPr lang="it-IT" dirty="0">
                <a:solidFill>
                  <a:srgbClr val="0433FF"/>
                </a:solidFill>
                <a:hlinkClick r:id="rId4"/>
              </a:rPr>
              <a:t>rocco.laviano@uniba.it</a:t>
            </a:r>
            <a:r>
              <a:rPr lang="it-IT" dirty="0">
                <a:solidFill>
                  <a:srgbClr val="0433FF"/>
                </a:solidFill>
              </a:rPr>
              <a:t>)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dirty="0" err="1"/>
              <a:t>Referente</a:t>
            </a:r>
            <a:r>
              <a:rPr dirty="0"/>
              <a:t> per </a:t>
            </a:r>
            <a:r>
              <a:rPr dirty="0" err="1"/>
              <a:t>l’Orientamento</a:t>
            </a:r>
            <a:r>
              <a:rPr dirty="0"/>
              <a:t>:  </a:t>
            </a:r>
            <a:r>
              <a:rPr lang="it-IT" dirty="0"/>
              <a:t>  </a:t>
            </a:r>
            <a:r>
              <a:rPr dirty="0" err="1">
                <a:solidFill>
                  <a:srgbClr val="0433FF"/>
                </a:solidFill>
              </a:rPr>
              <a:t>Prof.ssa</a:t>
            </a:r>
            <a:r>
              <a:rPr dirty="0">
                <a:solidFill>
                  <a:srgbClr val="0433FF"/>
                </a:solidFill>
              </a:rPr>
              <a:t> </a:t>
            </a:r>
            <a:r>
              <a:rPr lang="it-IT" dirty="0">
                <a:solidFill>
                  <a:srgbClr val="0433FF"/>
                </a:solidFill>
              </a:rPr>
              <a:t>Giovanna Agrosì (giovanna.agrosi@uniba.it)</a:t>
            </a: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r>
              <a:rPr lang="it-IT" dirty="0"/>
              <a:t>Segreteria </a:t>
            </a:r>
            <a:r>
              <a:rPr dirty="0"/>
              <a:t> </a:t>
            </a:r>
            <a:r>
              <a:rPr dirty="0" err="1"/>
              <a:t>Didattic</a:t>
            </a:r>
            <a:r>
              <a:rPr lang="it-IT" dirty="0"/>
              <a:t>a</a:t>
            </a:r>
            <a:r>
              <a:rPr dirty="0"/>
              <a:t>: </a:t>
            </a:r>
            <a:r>
              <a:rPr lang="it-IT" dirty="0"/>
              <a:t>                </a:t>
            </a:r>
            <a:r>
              <a:rPr lang="it-IT" dirty="0">
                <a:solidFill>
                  <a:srgbClr val="0433FF"/>
                </a:solidFill>
              </a:rPr>
              <a:t>             Dr. Vincenzo Parisi       (</a:t>
            </a:r>
            <a:r>
              <a:rPr lang="it-IT" dirty="0">
                <a:solidFill>
                  <a:srgbClr val="0433FF"/>
                </a:solidFill>
                <a:hlinkClick r:id="rId5"/>
              </a:rPr>
              <a:t>vincenzo.parisi@uniba.it</a:t>
            </a:r>
            <a:r>
              <a:rPr lang="it-IT" dirty="0">
                <a:solidFill>
                  <a:srgbClr val="0433FF"/>
                </a:solidFill>
              </a:rPr>
              <a:t>)</a:t>
            </a:r>
          </a:p>
          <a:p>
            <a:pPr marL="200525" indent="-200525" defTabSz="1261872">
              <a:spcBef>
                <a:spcPts val="100"/>
              </a:spcBef>
              <a:buFontTx/>
              <a:defRPr sz="1600"/>
            </a:pPr>
            <a:endParaRPr dirty="0">
              <a:solidFill>
                <a:srgbClr val="92E0E9"/>
              </a:solidFill>
            </a:endParaRPr>
          </a:p>
          <a:p>
            <a:pPr marL="200525" indent="-200525" defTabSz="1261872">
              <a:spcBef>
                <a:spcPts val="100"/>
              </a:spcBef>
              <a:buFontTx/>
              <a:defRPr sz="1600">
                <a:solidFill>
                  <a:srgbClr val="FF2600"/>
                </a:solidFill>
              </a:defRPr>
            </a:pPr>
            <a:r>
              <a:rPr lang="it-IT" dirty="0"/>
              <a:t>Aula virtuale per l’</a:t>
            </a:r>
            <a:r>
              <a:rPr dirty="0"/>
              <a:t> </a:t>
            </a:r>
            <a:r>
              <a:rPr dirty="0" err="1"/>
              <a:t>Orientamento</a:t>
            </a:r>
            <a:r>
              <a:rPr dirty="0"/>
              <a:t>:</a:t>
            </a:r>
            <a:endParaRPr lang="it-IT" dirty="0"/>
          </a:p>
          <a:p>
            <a:pPr marL="0" indent="0" defTabSz="1261872">
              <a:spcBef>
                <a:spcPts val="100"/>
              </a:spcBef>
              <a:buNone/>
              <a:defRPr sz="1600">
                <a:solidFill>
                  <a:srgbClr val="FF2600"/>
                </a:solidFill>
              </a:defRPr>
            </a:pPr>
            <a:endParaRPr lang="it-IT" dirty="0">
              <a:solidFill>
                <a:srgbClr val="000000"/>
              </a:solidFill>
            </a:endParaRPr>
          </a:p>
          <a:p>
            <a:pPr marL="0" indent="0" defTabSz="1261872">
              <a:spcBef>
                <a:spcPts val="100"/>
              </a:spcBef>
              <a:buNone/>
              <a:defRPr sz="1600">
                <a:solidFill>
                  <a:srgbClr val="FF2600"/>
                </a:solidFill>
              </a:defRPr>
            </a:pPr>
            <a:r>
              <a:rPr dirty="0">
                <a:solidFill>
                  <a:srgbClr val="000000"/>
                </a:solidFill>
              </a:rPr>
              <a:t> </a:t>
            </a:r>
            <a:r>
              <a:rPr lang="it-IT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https://teams.microsoft.com/l/meetup-join/19%3a53cb2a01da5447f298799d22b7bec8c6%40thread.tacv2/1592214196438?context=%7b%22Tid%22%3a%22c6328dc3-afdf-40ce-846d-326eead86d49%22%2c%22Oid%22%3a%2242ba636a-a95a-48f6-8dc1-c9af52cdb227%22%7d</a:t>
            </a:r>
            <a:endParaRPr lang="it-IT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0" indent="0" defTabSz="1261872">
              <a:spcBef>
                <a:spcPts val="100"/>
              </a:spcBef>
              <a:buNone/>
              <a:defRPr sz="1600">
                <a:solidFill>
                  <a:srgbClr val="FF2600"/>
                </a:solidFill>
              </a:defRPr>
            </a:pPr>
            <a:r>
              <a:rPr lang="it-IT" dirty="0">
                <a:solidFill>
                  <a:schemeClr val="tx1"/>
                </a:solidFill>
                <a:highlight>
                  <a:srgbClr val="FFFF00"/>
                </a:highlight>
                <a:uFill>
                  <a:solidFill>
                    <a:srgbClr val="0000FF"/>
                  </a:solidFill>
                </a:uFill>
              </a:rPr>
              <a:t>Ogni lunedì dalle 9,00 alle 10,00 o su appuntamento</a:t>
            </a:r>
            <a:endParaRPr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defTabSz="1261872">
              <a:spcBef>
                <a:spcPts val="100"/>
              </a:spcBef>
              <a:buSzTx/>
              <a:buNone/>
              <a:defRPr sz="1600"/>
            </a:pPr>
            <a:endParaRPr dirty="0">
              <a:solidFill>
                <a:srgbClr val="0433FF"/>
              </a:solidFill>
            </a:endParaRPr>
          </a:p>
          <a:p>
            <a:pPr marL="0" indent="0" defTabSz="1261872">
              <a:spcBef>
                <a:spcPts val="100"/>
              </a:spcBef>
              <a:buSzTx/>
              <a:buNone/>
              <a:defRPr sz="1600"/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7"/>
            </a:endParaRPr>
          </a:p>
        </p:txBody>
      </p:sp>
      <p:sp>
        <p:nvSpPr>
          <p:cNvPr id="154" name="CasellaDiTesto 15"/>
          <p:cNvSpPr txBox="1"/>
          <p:nvPr/>
        </p:nvSpPr>
        <p:spPr>
          <a:xfrm>
            <a:off x="9057187" y="1284410"/>
            <a:ext cx="4902124" cy="46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sz="2391" kern="1200" dirty="0">
                <a:solidFill>
                  <a:srgbClr val="023D72"/>
                </a:solidFill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http://www.geo.uniba.it</a:t>
            </a:r>
            <a:endParaRPr lang="it-IT" dirty="0"/>
          </a:p>
        </p:txBody>
      </p:sp>
      <p:sp>
        <p:nvSpPr>
          <p:cNvPr id="155" name="Tutti i CdL sono a numero aperto"/>
          <p:cNvSpPr txBox="1"/>
          <p:nvPr/>
        </p:nvSpPr>
        <p:spPr>
          <a:xfrm>
            <a:off x="3593767" y="1329789"/>
            <a:ext cx="2552939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200" b="1">
                <a:solidFill>
                  <a:srgbClr val="0433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/>
              <a:t>CdL</a:t>
            </a:r>
            <a:r>
              <a:rPr dirty="0"/>
              <a:t> a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aperto</a:t>
            </a:r>
            <a:endParaRPr dirty="0"/>
          </a:p>
        </p:txBody>
      </p:sp>
      <p:sp>
        <p:nvSpPr>
          <p:cNvPr id="39" name="Tutti i CdL sono a numero aperto">
            <a:extLst>
              <a:ext uri="{FF2B5EF4-FFF2-40B4-BE49-F238E27FC236}">
                <a16:creationId xmlns:a16="http://schemas.microsoft.com/office/drawing/2014/main" id="{56E23C3B-F451-41BD-8702-030C9B25B53C}"/>
              </a:ext>
            </a:extLst>
          </p:cNvPr>
          <p:cNvSpPr txBox="1"/>
          <p:nvPr/>
        </p:nvSpPr>
        <p:spPr>
          <a:xfrm>
            <a:off x="3365369" y="4967052"/>
            <a:ext cx="4149005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200" b="1">
                <a:solidFill>
                  <a:srgbClr val="0433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/>
              <a:t>CdL</a:t>
            </a:r>
            <a:r>
              <a:rPr dirty="0"/>
              <a:t> a </a:t>
            </a:r>
            <a:r>
              <a:rPr dirty="0" err="1"/>
              <a:t>numero</a:t>
            </a:r>
            <a:r>
              <a:rPr dirty="0"/>
              <a:t> </a:t>
            </a:r>
            <a:r>
              <a:rPr lang="it-IT" dirty="0"/>
              <a:t>programmato</a:t>
            </a: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485EFD-6BF2-4F42-8C78-7A43DCF8800E}"/>
              </a:ext>
            </a:extLst>
          </p:cNvPr>
          <p:cNvSpPr txBox="1"/>
          <p:nvPr/>
        </p:nvSpPr>
        <p:spPr>
          <a:xfrm>
            <a:off x="7321360" y="2190755"/>
            <a:ext cx="2026763" cy="1038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2093609"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72B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Laurea Magistrale interclasse in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85799252-6B40-48AA-B1CA-8C6DE176B548}"/>
              </a:ext>
            </a:extLst>
          </p:cNvPr>
          <p:cNvSpPr/>
          <p:nvPr/>
        </p:nvSpPr>
        <p:spPr>
          <a:xfrm>
            <a:off x="3372688" y="5386671"/>
            <a:ext cx="5848871" cy="1471329"/>
          </a:xfrm>
          <a:prstGeom prst="rect">
            <a:avLst/>
          </a:prstGeom>
          <a:solidFill>
            <a:schemeClr val="accent1">
              <a:lumOff val="20196"/>
            </a:scheme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lvl="0" defTabSz="454278" hangingPunct="1">
              <a:spcBef>
                <a:spcPts val="994"/>
              </a:spcBef>
              <a:defRPr/>
            </a:pPr>
            <a:endParaRPr lang="it-IT" sz="2391" b="1" kern="1200" dirty="0">
              <a:solidFill>
                <a:srgbClr val="023D72"/>
              </a:solidFill>
              <a:latin typeface="Calibri" panose="020F0502020204030204" pitchFamily="34" charset="0"/>
              <a:ea typeface="MS PGothic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defTabSz="454278" hangingPunct="1">
              <a:spcBef>
                <a:spcPts val="994"/>
              </a:spcBef>
              <a:defRPr/>
            </a:pPr>
            <a:endParaRPr lang="it-IT" sz="2391" b="1" kern="1200" dirty="0">
              <a:solidFill>
                <a:srgbClr val="023D72"/>
              </a:solidFill>
              <a:latin typeface="Calibri" panose="020F0502020204030204" pitchFamily="34" charset="0"/>
              <a:ea typeface="MS PGothic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defTabSz="454278" hangingPunct="1">
              <a:spcBef>
                <a:spcPts val="994"/>
              </a:spcBef>
              <a:defRPr/>
            </a:pPr>
            <a:r>
              <a:rPr lang="it-IT" sz="2391" b="1" kern="1200" dirty="0">
                <a:solidFill>
                  <a:srgbClr val="023D72"/>
                </a:solidFill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  <a:hlinkClick r:id="rId9"/>
              </a:rPr>
              <a:t>http://www.restauro.uniba.it/</a:t>
            </a:r>
            <a:endParaRPr lang="it-IT" sz="2391" b="1" kern="1200" dirty="0">
              <a:solidFill>
                <a:srgbClr val="023D72"/>
              </a:solidFill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lvl="0" defTabSz="454278" hangingPunct="1">
              <a:spcBef>
                <a:spcPts val="994"/>
              </a:spcBef>
              <a:defRPr/>
            </a:pPr>
            <a:endParaRPr lang="it-IT" sz="2391" b="1" kern="1200" dirty="0">
              <a:solidFill>
                <a:srgbClr val="023D72"/>
              </a:solidFill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C6C10C16-FC4C-4096-AA65-1243B525931A}"/>
              </a:ext>
            </a:extLst>
          </p:cNvPr>
          <p:cNvSpPr txBox="1"/>
          <p:nvPr/>
        </p:nvSpPr>
        <p:spPr>
          <a:xfrm>
            <a:off x="3513637" y="5386671"/>
            <a:ext cx="2381095" cy="1122229"/>
          </a:xfrm>
          <a:prstGeom prst="rect">
            <a:avLst/>
          </a:prstGeom>
          <a:gradFill flip="none" rotWithShape="1">
            <a:gsLst>
              <a:gs pos="0">
                <a:srgbClr val="B0CBE9"/>
              </a:gs>
              <a:gs pos="100000">
                <a:srgbClr val="91B9E4"/>
              </a:gs>
            </a:gsLst>
            <a:lin ang="5400000" scaled="0"/>
          </a:gra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908" tIns="29908" rIns="29908" bIns="29908" numCol="1" anchor="ctr">
            <a:spAutoFit/>
          </a:bodyPr>
          <a:lstStyle/>
          <a:p>
            <a:pPr defTabSz="2093609"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72B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 </a:t>
            </a:r>
            <a:r>
              <a:rPr dirty="0"/>
              <a:t>Laure</a:t>
            </a:r>
            <a:r>
              <a:rPr lang="it-IT" dirty="0"/>
              <a:t>a</a:t>
            </a:r>
            <a:r>
              <a:rPr dirty="0"/>
              <a:t> </a:t>
            </a:r>
            <a:r>
              <a:rPr lang="it-IT" dirty="0"/>
              <a:t>magistrale</a:t>
            </a:r>
            <a:endParaRPr dirty="0">
              <a:solidFill>
                <a:srgbClr val="FFFFFF"/>
              </a:solidFill>
            </a:endParaRPr>
          </a:p>
          <a:p>
            <a:pPr defTabSz="2093609"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72B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</a:t>
            </a:r>
            <a:r>
              <a:rPr lang="it-IT" dirty="0"/>
              <a:t>a ciclo unico</a:t>
            </a:r>
          </a:p>
          <a:p>
            <a:pPr defTabSz="2093609"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72B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i="1" u="sng" dirty="0">
                <a:highlight>
                  <a:srgbClr val="FFFF00"/>
                </a:highlight>
              </a:rPr>
              <a:t>professionalizzante</a:t>
            </a:r>
          </a:p>
        </p:txBody>
      </p:sp>
      <p:grpSp>
        <p:nvGrpSpPr>
          <p:cNvPr id="42" name="Rounded Rectangle 19">
            <a:extLst>
              <a:ext uri="{FF2B5EF4-FFF2-40B4-BE49-F238E27FC236}">
                <a16:creationId xmlns:a16="http://schemas.microsoft.com/office/drawing/2014/main" id="{F7C197E9-F825-4471-86B5-F009457A0FAE}"/>
              </a:ext>
            </a:extLst>
          </p:cNvPr>
          <p:cNvGrpSpPr/>
          <p:nvPr/>
        </p:nvGrpSpPr>
        <p:grpSpPr>
          <a:xfrm>
            <a:off x="5992353" y="5531594"/>
            <a:ext cx="3132053" cy="938345"/>
            <a:chOff x="0" y="386499"/>
            <a:chExt cx="1458551" cy="938344"/>
          </a:xfrm>
        </p:grpSpPr>
        <p:sp>
          <p:nvSpPr>
            <p:cNvPr id="43" name="Rettangolo arrotondato">
              <a:extLst>
                <a:ext uri="{FF2B5EF4-FFF2-40B4-BE49-F238E27FC236}">
                  <a16:creationId xmlns:a16="http://schemas.microsoft.com/office/drawing/2014/main" id="{23C3F66A-63D2-408F-B5C5-7B782452C2BB}"/>
                </a:ext>
              </a:extLst>
            </p:cNvPr>
            <p:cNvSpPr/>
            <p:nvPr/>
          </p:nvSpPr>
          <p:spPr>
            <a:xfrm>
              <a:off x="0" y="386499"/>
              <a:ext cx="1458551" cy="938344"/>
            </a:xfrm>
            <a:prstGeom prst="roundRect">
              <a:avLst>
                <a:gd name="adj" fmla="val 16667"/>
              </a:avLst>
            </a:prstGeom>
            <a:solidFill>
              <a:srgbClr val="5AA0F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3495">
                <a:defRPr sz="1400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4" name="Informatica">
              <a:extLst>
                <a:ext uri="{FF2B5EF4-FFF2-40B4-BE49-F238E27FC236}">
                  <a16:creationId xmlns:a16="http://schemas.microsoft.com/office/drawing/2014/main" id="{7E44252F-8675-4BD2-A381-B65BAE1B8AB3}"/>
                </a:ext>
              </a:extLst>
            </p:cNvPr>
            <p:cNvSpPr txBox="1"/>
            <p:nvPr/>
          </p:nvSpPr>
          <p:spPr>
            <a:xfrm>
              <a:off x="87191" y="442172"/>
              <a:ext cx="1283951" cy="822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493" tIns="41493" rIns="41493" bIns="41493" numCol="1" anchor="ctr">
              <a:spAutoFit/>
            </a:bodyPr>
            <a:lstStyle>
              <a:lvl1pPr algn="ctr" defTabSz="413495">
                <a:defRPr sz="1600" b="1">
                  <a:solidFill>
                    <a:srgbClr val="072B4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it-IT" dirty="0"/>
                <a:t>Conservazione e Restauro dei Beni Culturali  </a:t>
              </a:r>
            </a:p>
            <a:p>
              <a:r>
                <a:rPr lang="it-IT" dirty="0"/>
                <a:t>LMR/02</a:t>
              </a:r>
              <a:endParaRPr dirty="0"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700929B-91FF-4292-9C14-CE12FD5524DE}"/>
              </a:ext>
            </a:extLst>
          </p:cNvPr>
          <p:cNvSpPr txBox="1"/>
          <p:nvPr/>
        </p:nvSpPr>
        <p:spPr>
          <a:xfrm>
            <a:off x="4402626" y="1692912"/>
            <a:ext cx="48942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hlinkClick r:id="rId10"/>
              </a:rPr>
              <a:t>http://www.scienzegeologiche.uniba.it/</a:t>
            </a:r>
            <a:endParaRPr lang="it-IT" sz="2000" b="1" dirty="0"/>
          </a:p>
          <a:p>
            <a:endParaRPr lang="it-IT" dirty="0"/>
          </a:p>
        </p:txBody>
      </p:sp>
      <p:sp>
        <p:nvSpPr>
          <p:cNvPr id="47" name="Straight Arrow Connector 51">
            <a:extLst>
              <a:ext uri="{FF2B5EF4-FFF2-40B4-BE49-F238E27FC236}">
                <a16:creationId xmlns:a16="http://schemas.microsoft.com/office/drawing/2014/main" id="{ABFEF7BC-D21B-48D5-AE10-BAED50B3A870}"/>
              </a:ext>
            </a:extLst>
          </p:cNvPr>
          <p:cNvSpPr/>
          <p:nvPr/>
        </p:nvSpPr>
        <p:spPr>
          <a:xfrm flipV="1">
            <a:off x="6478983" y="2581722"/>
            <a:ext cx="717954" cy="11012"/>
          </a:xfrm>
          <a:prstGeom prst="line">
            <a:avLst/>
          </a:prstGeom>
          <a:ln w="63500" cap="rnd">
            <a:solidFill>
              <a:srgbClr val="FFFB00">
                <a:alpha val="82748"/>
              </a:srgb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Rettangolo arrotondato">
            <a:extLst>
              <a:ext uri="{FF2B5EF4-FFF2-40B4-BE49-F238E27FC236}">
                <a16:creationId xmlns:a16="http://schemas.microsoft.com/office/drawing/2014/main" id="{3816D913-5EE9-4056-BB0F-F8E326D1EF44}"/>
              </a:ext>
            </a:extLst>
          </p:cNvPr>
          <p:cNvSpPr/>
          <p:nvPr/>
        </p:nvSpPr>
        <p:spPr>
          <a:xfrm>
            <a:off x="3437101" y="3404924"/>
            <a:ext cx="3366707" cy="1030201"/>
          </a:xfrm>
          <a:prstGeom prst="roundRect">
            <a:avLst>
              <a:gd name="adj" fmla="val 10000"/>
            </a:avLst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25400" dist="12700" dir="5400000" rotWithShape="0">
              <a:srgbClr val="000000">
                <a:alpha val="4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 defTabSz="645457">
              <a:lnSpc>
                <a:spcPct val="90000"/>
              </a:lnSpc>
              <a:spcBef>
                <a:spcPts val="8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1" name="Applicazioni di impresa…">
            <a:extLst>
              <a:ext uri="{FF2B5EF4-FFF2-40B4-BE49-F238E27FC236}">
                <a16:creationId xmlns:a16="http://schemas.microsoft.com/office/drawing/2014/main" id="{5FED351B-D154-401A-AF73-552AFE41BDDB}"/>
              </a:ext>
            </a:extLst>
          </p:cNvPr>
          <p:cNvSpPr txBox="1"/>
          <p:nvPr/>
        </p:nvSpPr>
        <p:spPr>
          <a:xfrm>
            <a:off x="3493927" y="3475776"/>
            <a:ext cx="3126074" cy="819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660" tIns="27660" rIns="27660" bIns="27660" numCol="1" anchor="ctr">
            <a:spAutoFit/>
          </a:bodyPr>
          <a:lstStyle/>
          <a:p>
            <a:pPr algn="ctr" defTabSz="645457">
              <a:lnSpc>
                <a:spcPct val="90000"/>
              </a:lnSpc>
              <a:spcBef>
                <a:spcPts val="600"/>
              </a:spcBef>
              <a:defRPr sz="1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dirty="0"/>
              <a:t>Geologo junior</a:t>
            </a:r>
            <a:endParaRPr sz="1600" dirty="0">
              <a:solidFill>
                <a:srgbClr val="FFFFFF"/>
              </a:solidFill>
            </a:endParaRPr>
          </a:p>
          <a:p>
            <a:pPr algn="ctr" defTabSz="645457">
              <a:lnSpc>
                <a:spcPct val="90000"/>
              </a:lnSpc>
              <a:spcBef>
                <a:spcPts val="6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Impiego presso studi </a:t>
            </a:r>
            <a:r>
              <a:rPr lang="it-IT"/>
              <a:t>professionali  </a:t>
            </a:r>
          </a:p>
          <a:p>
            <a:pPr algn="ctr" defTabSz="645457">
              <a:lnSpc>
                <a:spcPct val="90000"/>
              </a:lnSpc>
              <a:spcBef>
                <a:spcPts val="6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/>
              <a:t>o </a:t>
            </a:r>
            <a:r>
              <a:rPr lang="it-IT" dirty="0"/>
              <a:t>Enti</a:t>
            </a:r>
            <a:endParaRPr dirty="0"/>
          </a:p>
        </p:txBody>
      </p:sp>
      <p:sp>
        <p:nvSpPr>
          <p:cNvPr id="48" name="Straight Arrow Connector 51">
            <a:extLst>
              <a:ext uri="{FF2B5EF4-FFF2-40B4-BE49-F238E27FC236}">
                <a16:creationId xmlns:a16="http://schemas.microsoft.com/office/drawing/2014/main" id="{8138BF1B-E5DC-4B19-B99D-DFBDB42F886D}"/>
              </a:ext>
            </a:extLst>
          </p:cNvPr>
          <p:cNvSpPr/>
          <p:nvPr/>
        </p:nvSpPr>
        <p:spPr>
          <a:xfrm>
            <a:off x="4194597" y="3143840"/>
            <a:ext cx="7069" cy="341894"/>
          </a:xfrm>
          <a:prstGeom prst="line">
            <a:avLst/>
          </a:prstGeom>
          <a:ln w="63500" cap="rnd">
            <a:solidFill>
              <a:srgbClr val="FFFB00">
                <a:alpha val="82748"/>
              </a:srgb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" name="Straight Arrow Connector 51">
            <a:extLst>
              <a:ext uri="{FF2B5EF4-FFF2-40B4-BE49-F238E27FC236}">
                <a16:creationId xmlns:a16="http://schemas.microsoft.com/office/drawing/2014/main" id="{8A9AAE4D-8D2E-43DB-9895-050DF2DC17CC}"/>
              </a:ext>
            </a:extLst>
          </p:cNvPr>
          <p:cNvSpPr/>
          <p:nvPr/>
        </p:nvSpPr>
        <p:spPr>
          <a:xfrm flipV="1">
            <a:off x="9282419" y="5712642"/>
            <a:ext cx="446043" cy="7275"/>
          </a:xfrm>
          <a:prstGeom prst="line">
            <a:avLst/>
          </a:prstGeom>
          <a:ln w="63500" cap="rnd">
            <a:solidFill>
              <a:srgbClr val="FFFB00">
                <a:alpha val="82748"/>
              </a:srgb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3" name="Gruppo">
            <a:extLst>
              <a:ext uri="{FF2B5EF4-FFF2-40B4-BE49-F238E27FC236}">
                <a16:creationId xmlns:a16="http://schemas.microsoft.com/office/drawing/2014/main" id="{290DCC02-1E92-4260-9922-056D74D15505}"/>
              </a:ext>
            </a:extLst>
          </p:cNvPr>
          <p:cNvGrpSpPr/>
          <p:nvPr/>
        </p:nvGrpSpPr>
        <p:grpSpPr>
          <a:xfrm>
            <a:off x="9789322" y="5266233"/>
            <a:ext cx="2284171" cy="1456781"/>
            <a:chOff x="-1" y="-1"/>
            <a:chExt cx="2284168" cy="1827699"/>
          </a:xfrm>
        </p:grpSpPr>
        <p:sp>
          <p:nvSpPr>
            <p:cNvPr id="54" name="Rettangolo arrotondato">
              <a:extLst>
                <a:ext uri="{FF2B5EF4-FFF2-40B4-BE49-F238E27FC236}">
                  <a16:creationId xmlns:a16="http://schemas.microsoft.com/office/drawing/2014/main" id="{457752A7-BB75-482A-8920-B42C5308ABEF}"/>
                </a:ext>
              </a:extLst>
            </p:cNvPr>
            <p:cNvSpPr/>
            <p:nvPr/>
          </p:nvSpPr>
          <p:spPr>
            <a:xfrm>
              <a:off x="-1" y="-1"/>
              <a:ext cx="2284168" cy="1827699"/>
            </a:xfrm>
            <a:prstGeom prst="roundRect">
              <a:avLst>
                <a:gd name="adj" fmla="val 10000"/>
              </a:avLst>
            </a:prstGeom>
            <a:solidFill>
              <a:srgbClr val="FF660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5457">
                <a:lnSpc>
                  <a:spcPct val="90000"/>
                </a:lnSpc>
                <a:spcBef>
                  <a:spcPts val="800"/>
                </a:spcBef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5" name="Applicazioni di impresa…">
              <a:extLst>
                <a:ext uri="{FF2B5EF4-FFF2-40B4-BE49-F238E27FC236}">
                  <a16:creationId xmlns:a16="http://schemas.microsoft.com/office/drawing/2014/main" id="{29F40CAD-655B-4A5E-9E88-FE54EBCF3750}"/>
                </a:ext>
              </a:extLst>
            </p:cNvPr>
            <p:cNvSpPr txBox="1"/>
            <p:nvPr/>
          </p:nvSpPr>
          <p:spPr>
            <a:xfrm>
              <a:off x="53530" y="60187"/>
              <a:ext cx="2177106" cy="1707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7660" tIns="27660" rIns="27660" bIns="27660" numCol="1" anchor="ctr">
              <a:spAutoFit/>
            </a:bodyPr>
            <a:lstStyle/>
            <a:p>
              <a:pPr algn="ctr" defTabSz="645457">
                <a:lnSpc>
                  <a:spcPct val="90000"/>
                </a:lnSpc>
                <a:spcBef>
                  <a:spcPts val="600"/>
                </a:spcBef>
                <a:defRPr sz="1400" b="1">
                  <a:solidFill>
                    <a:srgbClr val="FFFF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it-IT" sz="1600" dirty="0"/>
                <a:t>Restauratore</a:t>
              </a:r>
              <a:endParaRPr sz="1600" dirty="0">
                <a:solidFill>
                  <a:srgbClr val="FFFFFF"/>
                </a:solidFill>
              </a:endParaRPr>
            </a:p>
            <a:p>
              <a:pPr algn="ctr" defTabSz="645457">
                <a:lnSpc>
                  <a:spcPct val="90000"/>
                </a:lnSpc>
                <a:spcBef>
                  <a:spcPts val="600"/>
                </a:spcBef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it-IT" dirty="0"/>
                <a:t>Libera professione</a:t>
              </a:r>
            </a:p>
            <a:p>
              <a:pPr algn="ctr" defTabSz="645457">
                <a:lnSpc>
                  <a:spcPct val="90000"/>
                </a:lnSpc>
                <a:spcBef>
                  <a:spcPts val="600"/>
                </a:spcBef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it-IT" dirty="0"/>
                <a:t>con iscrizione all’Albo</a:t>
              </a:r>
            </a:p>
            <a:p>
              <a:pPr algn="ctr" defTabSz="645457">
                <a:lnSpc>
                  <a:spcPct val="90000"/>
                </a:lnSpc>
                <a:spcBef>
                  <a:spcPts val="600"/>
                </a:spcBef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it-IT" dirty="0"/>
                <a:t>o</a:t>
              </a:r>
            </a:p>
            <a:p>
              <a:pPr algn="ctr" defTabSz="645457">
                <a:lnSpc>
                  <a:spcPct val="90000"/>
                </a:lnSpc>
                <a:spcBef>
                  <a:spcPts val="600"/>
                </a:spcBef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it-IT" dirty="0"/>
                <a:t>Impiego presso Enti</a:t>
              </a:r>
              <a:endParaRPr dirty="0"/>
            </a:p>
          </p:txBody>
        </p:sp>
      </p:grpSp>
      <p:sp>
        <p:nvSpPr>
          <p:cNvPr id="35" name="Straight Arrow Connector 51">
            <a:extLst>
              <a:ext uri="{FF2B5EF4-FFF2-40B4-BE49-F238E27FC236}">
                <a16:creationId xmlns:a16="http://schemas.microsoft.com/office/drawing/2014/main" id="{2E3477CC-260C-4631-AC86-CFEA613465B7}"/>
              </a:ext>
            </a:extLst>
          </p:cNvPr>
          <p:cNvSpPr/>
          <p:nvPr/>
        </p:nvSpPr>
        <p:spPr>
          <a:xfrm>
            <a:off x="8456686" y="3172354"/>
            <a:ext cx="1201003" cy="782006"/>
          </a:xfrm>
          <a:prstGeom prst="line">
            <a:avLst/>
          </a:prstGeom>
          <a:ln w="63500" cap="rnd">
            <a:solidFill>
              <a:srgbClr val="FFFB00">
                <a:alpha val="82748"/>
              </a:srgb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EC4E5072-F8DF-445C-9467-E2EEE3EC0EEF}"/>
              </a:ext>
            </a:extLst>
          </p:cNvPr>
          <p:cNvSpPr/>
          <p:nvPr/>
        </p:nvSpPr>
        <p:spPr>
          <a:xfrm>
            <a:off x="9728463" y="3887133"/>
            <a:ext cx="2388646" cy="834095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DOTTORATO DI RICERCA</a:t>
            </a:r>
          </a:p>
        </p:txBody>
      </p:sp>
      <p:sp>
        <p:nvSpPr>
          <p:cNvPr id="38" name="Straight Arrow Connector 51">
            <a:extLst>
              <a:ext uri="{FF2B5EF4-FFF2-40B4-BE49-F238E27FC236}">
                <a16:creationId xmlns:a16="http://schemas.microsoft.com/office/drawing/2014/main" id="{3A4536E5-18DB-44B5-B871-A8291063C121}"/>
              </a:ext>
            </a:extLst>
          </p:cNvPr>
          <p:cNvSpPr/>
          <p:nvPr/>
        </p:nvSpPr>
        <p:spPr>
          <a:xfrm>
            <a:off x="8442548" y="3172353"/>
            <a:ext cx="14138" cy="564525"/>
          </a:xfrm>
          <a:prstGeom prst="line">
            <a:avLst/>
          </a:prstGeom>
          <a:ln w="63500" cap="rnd">
            <a:solidFill>
              <a:srgbClr val="FFFB00">
                <a:alpha val="82748"/>
              </a:srgb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C7914AFA-962F-48F2-944A-DBD002D6FC38}"/>
              </a:ext>
            </a:extLst>
          </p:cNvPr>
          <p:cNvSpPr/>
          <p:nvPr/>
        </p:nvSpPr>
        <p:spPr>
          <a:xfrm>
            <a:off x="6959952" y="3736879"/>
            <a:ext cx="2451105" cy="11685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Esame di stato e iscrizione all’Albo dei </a:t>
            </a: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GEOLOGI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3C48592-43C1-0E47-B615-73CE76575300}"/>
              </a:ext>
            </a:extLst>
          </p:cNvPr>
          <p:cNvSpPr/>
          <p:nvPr/>
        </p:nvSpPr>
        <p:spPr>
          <a:xfrm>
            <a:off x="4258871" y="148719"/>
            <a:ext cx="7933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bri Light"/>
                <a:ea typeface="+mn-ea"/>
                <a:cs typeface="Calibri Light"/>
              </a:rPr>
              <a:t>Dipartimento di Scienze della Terra </a:t>
            </a:r>
          </a:p>
          <a:p>
            <a:pPr algn="ctr"/>
            <a:r>
              <a:rPr lang="it-IT" sz="4000" b="1" dirty="0">
                <a:latin typeface="Calibri Light"/>
                <a:ea typeface="+mn-ea"/>
                <a:cs typeface="Calibri Light"/>
              </a:rPr>
              <a:t>e </a:t>
            </a:r>
            <a:r>
              <a:rPr lang="it-IT" sz="4000" b="1" dirty="0" err="1">
                <a:latin typeface="Calibri Light"/>
                <a:ea typeface="+mn-ea"/>
                <a:cs typeface="Calibri Light"/>
              </a:rPr>
              <a:t>Geoambientali</a:t>
            </a:r>
            <a:endParaRPr lang="it-IT" sz="4000" b="1" dirty="0"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704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1234</Words>
  <Application>Microsoft Macintosh PowerPoint</Application>
  <PresentationFormat>Widescreen</PresentationFormat>
  <Paragraphs>183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Century Gothic</vt:lpstr>
      <vt:lpstr>Helvetica</vt:lpstr>
      <vt:lpstr>Wingdings</vt:lpstr>
      <vt:lpstr>Tema di Office</vt:lpstr>
      <vt:lpstr>Presentazione standard di PowerPoint</vt:lpstr>
      <vt:lpstr>Presentazione standard di PowerPoint</vt:lpstr>
      <vt:lpstr>Dipartimento di Chimica</vt:lpstr>
      <vt:lpstr>Dipartimento Interateneo di Fisica</vt:lpstr>
      <vt:lpstr>Referenti  (E-mail: nome.cognome@uniba.it)</vt:lpstr>
      <vt:lpstr>Referenti  (E-mail: nome.cognome@uniba.it)</vt:lpstr>
      <vt:lpstr>Referenti </vt:lpstr>
      <vt:lpstr>Contatti: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Dipartimento di Chimica</dc:title>
  <cp:lastModifiedBy>Utente di Microsoft Office</cp:lastModifiedBy>
  <cp:revision>18</cp:revision>
  <dcterms:modified xsi:type="dcterms:W3CDTF">2020-12-01T15:30:18Z</dcterms:modified>
</cp:coreProperties>
</file>